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51"/>
  </p:notesMasterIdLst>
  <p:handoutMasterIdLst>
    <p:handoutMasterId r:id="rId52"/>
  </p:handoutMasterIdLst>
  <p:sldIdLst>
    <p:sldId id="552" r:id="rId5"/>
    <p:sldId id="256" r:id="rId6"/>
    <p:sldId id="258" r:id="rId7"/>
    <p:sldId id="507" r:id="rId8"/>
    <p:sldId id="508" r:id="rId9"/>
    <p:sldId id="509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46" r:id="rId18"/>
    <p:sldId id="517" r:id="rId19"/>
    <p:sldId id="547" r:id="rId20"/>
    <p:sldId id="518" r:id="rId21"/>
    <p:sldId id="548" r:id="rId22"/>
    <p:sldId id="519" r:id="rId23"/>
    <p:sldId id="549" r:id="rId24"/>
    <p:sldId id="520" r:id="rId25"/>
    <p:sldId id="521" r:id="rId26"/>
    <p:sldId id="550" r:id="rId27"/>
    <p:sldId id="522" r:id="rId28"/>
    <p:sldId id="523" r:id="rId29"/>
    <p:sldId id="524" r:id="rId30"/>
    <p:sldId id="525" r:id="rId31"/>
    <p:sldId id="526" r:id="rId32"/>
    <p:sldId id="527" r:id="rId33"/>
    <p:sldId id="528" r:id="rId34"/>
    <p:sldId id="551" r:id="rId35"/>
    <p:sldId id="529" r:id="rId36"/>
    <p:sldId id="530" r:id="rId37"/>
    <p:sldId id="531" r:id="rId38"/>
    <p:sldId id="553" r:id="rId39"/>
    <p:sldId id="554" r:id="rId40"/>
    <p:sldId id="532" r:id="rId41"/>
    <p:sldId id="533" r:id="rId42"/>
    <p:sldId id="534" r:id="rId43"/>
    <p:sldId id="535" r:id="rId44"/>
    <p:sldId id="536" r:id="rId45"/>
    <p:sldId id="537" r:id="rId46"/>
    <p:sldId id="538" r:id="rId47"/>
    <p:sldId id="539" r:id="rId48"/>
    <p:sldId id="540" r:id="rId49"/>
    <p:sldId id="541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33CCCC"/>
    <a:srgbClr val="077966"/>
    <a:srgbClr val="777777"/>
    <a:srgbClr val="6699FF"/>
    <a:srgbClr val="8000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1228" autoAdjust="0"/>
  </p:normalViewPr>
  <p:slideViewPr>
    <p:cSldViewPr snapToGrid="0">
      <p:cViewPr>
        <p:scale>
          <a:sx n="66" d="100"/>
          <a:sy n="66" d="100"/>
        </p:scale>
        <p:origin x="-462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18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549C2C-726D-4872-BEA3-334557B12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E6B6DA1C-4079-42AA-8435-7AE7D1C9A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22B26E23-5BA6-4A66-B82F-F6215E87F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171450"/>
            <a:ext cx="1911350" cy="5610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6825" y="171450"/>
            <a:ext cx="5584825" cy="5610225"/>
          </a:xfrm>
        </p:spPr>
        <p:txBody>
          <a:bodyPr vert="eaVert"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374C051F-056B-4F2C-9017-C52D31A48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71450"/>
            <a:ext cx="6858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6825" y="1819275"/>
            <a:ext cx="3648075" cy="39624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819275"/>
            <a:ext cx="3648075" cy="39624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4B227252-59D5-47DA-9700-B17CF0148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71450"/>
            <a:ext cx="6858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6825" y="1819275"/>
            <a:ext cx="3648075" cy="39624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67300" y="1819274"/>
            <a:ext cx="3648075" cy="2447925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67300" y="3876675"/>
            <a:ext cx="3648075" cy="19050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2A4FF684-B904-4B63-835E-83FAD13A4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71450"/>
            <a:ext cx="6858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819275"/>
            <a:ext cx="3648075" cy="39624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7300" y="1819275"/>
            <a:ext cx="3648075" cy="3962400"/>
          </a:xfrm>
        </p:spPr>
        <p:txBody>
          <a:bodyPr/>
          <a:lstStyle>
            <a:lvl3pPr>
              <a:defRPr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ECAB0BFA-AFE4-4103-AA5B-89AB53E42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465138" indent="-7938">
              <a:buFont typeface="Times New Roman" pitchFamily="18" charset="0"/>
              <a:buChar char="–"/>
              <a:defRPr/>
            </a:lvl2pPr>
            <a:lvl3pPr marL="914400" indent="0">
              <a:buNone/>
              <a:defRPr b="1" baseline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-- 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98A18E7F-A63D-43EC-8DF4-FEF60761D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B037511A-01A0-4E47-82E4-F5A586240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6825" y="1819275"/>
            <a:ext cx="3648075" cy="3962400"/>
          </a:xfrm>
        </p:spPr>
        <p:txBody>
          <a:bodyPr/>
          <a:lstStyle>
            <a:lvl1pPr>
              <a:defRPr sz="2800"/>
            </a:lvl1pPr>
            <a:lvl2pPr>
              <a:buFont typeface="Times New Roman" pitchFamily="18" charset="0"/>
              <a:buChar char="–"/>
              <a:defRPr sz="2400" baseline="0"/>
            </a:lvl2pPr>
            <a:lvl3pPr>
              <a:defRPr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819275"/>
            <a:ext cx="3648075" cy="3962400"/>
          </a:xfrm>
        </p:spPr>
        <p:txBody>
          <a:bodyPr/>
          <a:lstStyle>
            <a:lvl1pPr>
              <a:defRPr sz="2800"/>
            </a:lvl1pPr>
            <a:lvl2pPr>
              <a:buFont typeface="Times New Roman" pitchFamily="18" charset="0"/>
              <a:buChar char="–"/>
              <a:defRPr sz="2400" baseline="0"/>
            </a:lvl2pPr>
            <a:lvl3pPr>
              <a:defRPr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 sz="1800"/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4A9CA094-C791-4CEC-BA2E-F4A292741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buFont typeface="Times New Roman" pitchFamily="18" charset="0"/>
              <a:buChar char="–"/>
              <a:defRPr sz="2000"/>
            </a:lvl2pPr>
            <a:lvl3pPr>
              <a:defRPr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buFont typeface="Times New Roman" pitchFamily="18" charset="0"/>
              <a:buChar char="–"/>
              <a:defRPr sz="2000"/>
            </a:lvl2pPr>
            <a:lvl3pPr>
              <a:defRPr sz="18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C6B1567A-090F-43E9-8912-D55A10CD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0F4D7BA0-3BBB-4BB4-B8A1-E2362EB70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142DB896-9098-4E83-9C95-3CE2F3076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None/>
              <a:defRPr sz="2000"/>
            </a:lvl4pPr>
            <a:lvl5pPr>
              <a:buNone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7EFF5D63-1D16-48B4-B84A-0C7D7AD23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SL-</a:t>
            </a:r>
            <a:fld id="{5A38B214-34EA-49CB-B10C-450F7A339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6825" y="1819275"/>
            <a:ext cx="74485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 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10375" y="6162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SL-</a:t>
            </a:r>
            <a:fld id="{716C7BF1-63E7-481C-9D2F-7F8805C1C7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17145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cap="all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465138" indent="-465138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Font typeface="Arial" charset="0"/>
        <a:buChar char="•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ea typeface="+mn-ea"/>
          <a:cs typeface="Times New Roman" pitchFamily="18" charset="0"/>
        </a:defRPr>
      </a:lvl1pPr>
      <a:lvl2pPr marL="465138" indent="-7938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130000"/>
        <a:buFont typeface="Times New Roman" pitchFamily="18" charset="0"/>
        <a:buChar char="–"/>
        <a:defRPr sz="2800" b="1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338" y="2016125"/>
            <a:ext cx="8955087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Leadership III for Fire and EMS:  Strategies for Supervisory Success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C055C911-5031-4F3F-9784-81F6BF78D2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85825" y="3860800"/>
            <a:ext cx="74453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cap="all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Situational Leadership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9225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Flexibility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425" y="1557338"/>
            <a:ext cx="4435475" cy="39624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/>
              <a:t>Direct behavior:</a:t>
            </a:r>
          </a:p>
          <a:p>
            <a:pPr>
              <a:spcBef>
                <a:spcPts val="0"/>
              </a:spcBef>
              <a:defRPr/>
            </a:pPr>
            <a:r>
              <a:rPr lang="en-US" sz="3200" dirty="0" smtClean="0"/>
              <a:t>One-way communication; telling the follower: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What to do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When to do it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Where to do it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How to do it</a:t>
            </a:r>
          </a:p>
        </p:txBody>
      </p:sp>
      <p:sp>
        <p:nvSpPr>
          <p:cNvPr id="42906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21250" y="2066925"/>
            <a:ext cx="3779838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Close supervision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Lots of feedback on performance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Keywords: structure, control, supervise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F513D525-E99E-40BE-879A-34CE0FEF71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303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Flexibility (</a:t>
            </a:r>
            <a:r>
              <a:rPr lang="en-US" sz="3200" cap="none" dirty="0" smtClean="0"/>
              <a:t>cont'd</a:t>
            </a:r>
            <a:r>
              <a:rPr lang="en-US" sz="3200" dirty="0" smtClean="0"/>
              <a:t>)</a:t>
            </a: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38638" y="1601788"/>
            <a:ext cx="4805362" cy="39624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2400" dirty="0" smtClean="0"/>
              <a:t>Supportive behavior: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Two-way communication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Listening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Explaining decisions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Providing support,                        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encouragement, praise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sz="2400" dirty="0" smtClean="0"/>
              <a:t> Facilitating involvement in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err="1" smtClean="0"/>
              <a:t>Decisionmaking</a:t>
            </a:r>
            <a:endParaRPr lang="en-US" sz="2400" dirty="0" smtClean="0"/>
          </a:p>
          <a:p>
            <a:pPr lvl="1" indent="0">
              <a:spcBef>
                <a:spcPts val="0"/>
              </a:spcBef>
              <a:defRPr/>
            </a:pPr>
            <a:r>
              <a:rPr lang="en-US" sz="2400" dirty="0" smtClean="0"/>
              <a:t> Keywords:  listen, praise, facilitate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2F5E950C-97BE-4A23-8475-D5D7B5E49CF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091" y="1937207"/>
            <a:ext cx="3673475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26" name="Rectangle 22"/>
          <p:cNvSpPr>
            <a:spLocks noGrp="1" noChangeArrowheads="1"/>
          </p:cNvSpPr>
          <p:nvPr>
            <p:ph type="title"/>
          </p:nvPr>
        </p:nvSpPr>
        <p:spPr>
          <a:xfrm>
            <a:off x="130333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Flexibility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31127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581025" y="2109788"/>
            <a:ext cx="8134350" cy="3962400"/>
          </a:xfrm>
        </p:spPr>
        <p:txBody>
          <a:bodyPr/>
          <a:lstStyle/>
          <a:p>
            <a:pPr indent="-460375">
              <a:spcBef>
                <a:spcPts val="0"/>
              </a:spcBef>
              <a:defRPr/>
            </a:pPr>
            <a:r>
              <a:rPr lang="en-US" sz="3200" dirty="0" smtClean="0"/>
              <a:t>The four leadership styles combine directive and supportive behaviors in varying degrees.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0995C38D-51BE-40DC-93F3-F6018F7BDEE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49" name="Rectangle 21"/>
          <p:cNvSpPr>
            <a:spLocks noGrp="1" noChangeArrowheads="1"/>
          </p:cNvSpPr>
          <p:nvPr>
            <p:ph type="title"/>
          </p:nvPr>
        </p:nvSpPr>
        <p:spPr>
          <a:xfrm>
            <a:off x="16367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Directing (S-1)</a:t>
            </a:r>
          </a:p>
        </p:txBody>
      </p:sp>
      <p:sp>
        <p:nvSpPr>
          <p:cNvPr id="43215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668338" y="1485900"/>
            <a:ext cx="806926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High direction/Low support.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Primarily one-way communication.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Task gets more attention than person.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directs follower.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supervises closely.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gives regular feedback.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Follower has no involvement in </a:t>
            </a:r>
            <a:r>
              <a:rPr lang="en-US" sz="3200" dirty="0" err="1" smtClean="0"/>
              <a:t>decisionmaking</a:t>
            </a:r>
            <a:r>
              <a:rPr lang="en-US" sz="3200" dirty="0" smtClean="0"/>
              <a:t> or problem-solving.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12DBD8FD-F91D-42AE-B2D4-1360FB0C58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1600200" y="822325"/>
            <a:ext cx="6248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7848600" y="836613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4"/>
          <p:cNvSpPr>
            <a:spLocks noChangeShapeType="1"/>
          </p:cNvSpPr>
          <p:nvPr/>
        </p:nvSpPr>
        <p:spPr bwMode="auto">
          <a:xfrm flipH="1">
            <a:off x="1600200" y="5481638"/>
            <a:ext cx="6248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1600200" y="836613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4800600" y="881063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7"/>
          <p:cNvSpPr>
            <a:spLocks noChangeShapeType="1"/>
          </p:cNvSpPr>
          <p:nvPr/>
        </p:nvSpPr>
        <p:spPr bwMode="auto">
          <a:xfrm>
            <a:off x="1600200" y="3243263"/>
            <a:ext cx="6248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5013325" y="3416300"/>
            <a:ext cx="66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S-1</a:t>
            </a:r>
          </a:p>
        </p:txBody>
      </p:sp>
      <p:sp>
        <p:nvSpPr>
          <p:cNvPr id="467977" name="Text Box 9"/>
          <p:cNvSpPr txBox="1">
            <a:spLocks noChangeArrowheads="1"/>
          </p:cNvSpPr>
          <p:nvPr/>
        </p:nvSpPr>
        <p:spPr bwMode="auto">
          <a:xfrm>
            <a:off x="4800600" y="4216400"/>
            <a:ext cx="2135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DIRECTING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Direction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Low Support</a:t>
            </a:r>
          </a:p>
        </p:txBody>
      </p:sp>
      <p:sp>
        <p:nvSpPr>
          <p:cNvPr id="15371" name="Freeform 10"/>
          <p:cNvSpPr>
            <a:spLocks/>
          </p:cNvSpPr>
          <p:nvPr/>
        </p:nvSpPr>
        <p:spPr bwMode="auto">
          <a:xfrm>
            <a:off x="1619250" y="1028700"/>
            <a:ext cx="6248400" cy="3711575"/>
          </a:xfrm>
          <a:custGeom>
            <a:avLst/>
            <a:gdLst>
              <a:gd name="T0" fmla="*/ 0 w 3936"/>
              <a:gd name="T1" fmla="*/ 2147483647 h 2338"/>
              <a:gd name="T2" fmla="*/ 2147483647 w 3936"/>
              <a:gd name="T3" fmla="*/ 2147483647 h 2338"/>
              <a:gd name="T4" fmla="*/ 2147483647 w 3936"/>
              <a:gd name="T5" fmla="*/ 2147483647 h 2338"/>
              <a:gd name="T6" fmla="*/ 2147483647 w 3936"/>
              <a:gd name="T7" fmla="*/ 2147483647 h 2338"/>
              <a:gd name="T8" fmla="*/ 2147483647 w 3936"/>
              <a:gd name="T9" fmla="*/ 2147483647 h 2338"/>
              <a:gd name="T10" fmla="*/ 2147483647 w 3936"/>
              <a:gd name="T11" fmla="*/ 2147483647 h 2338"/>
              <a:gd name="T12" fmla="*/ 2147483647 w 3936"/>
              <a:gd name="T13" fmla="*/ 2147483647 h 2338"/>
              <a:gd name="T14" fmla="*/ 2147483647 w 3936"/>
              <a:gd name="T15" fmla="*/ 2147483647 h 2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36"/>
              <a:gd name="T25" fmla="*/ 0 h 2338"/>
              <a:gd name="T26" fmla="*/ 3936 w 3936"/>
              <a:gd name="T27" fmla="*/ 2338 h 2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36" h="2338">
                <a:moveTo>
                  <a:pt x="0" y="2265"/>
                </a:moveTo>
                <a:cubicBezTo>
                  <a:pt x="54" y="2237"/>
                  <a:pt x="146" y="2338"/>
                  <a:pt x="336" y="2097"/>
                </a:cubicBezTo>
                <a:cubicBezTo>
                  <a:pt x="526" y="1856"/>
                  <a:pt x="872" y="1159"/>
                  <a:pt x="1140" y="821"/>
                </a:cubicBezTo>
                <a:cubicBezTo>
                  <a:pt x="1408" y="483"/>
                  <a:pt x="1690" y="138"/>
                  <a:pt x="1944" y="69"/>
                </a:cubicBezTo>
                <a:cubicBezTo>
                  <a:pt x="2198" y="0"/>
                  <a:pt x="2464" y="217"/>
                  <a:pt x="2664" y="405"/>
                </a:cubicBezTo>
                <a:cubicBezTo>
                  <a:pt x="2864" y="593"/>
                  <a:pt x="2988" y="915"/>
                  <a:pt x="3144" y="1197"/>
                </a:cubicBezTo>
                <a:cubicBezTo>
                  <a:pt x="3300" y="1479"/>
                  <a:pt x="3468" y="1925"/>
                  <a:pt x="3600" y="2097"/>
                </a:cubicBezTo>
                <a:cubicBezTo>
                  <a:pt x="3732" y="2269"/>
                  <a:pt x="3866" y="2203"/>
                  <a:pt x="3936" y="2231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Freeform 11"/>
          <p:cNvSpPr>
            <a:spLocks/>
          </p:cNvSpPr>
          <p:nvPr/>
        </p:nvSpPr>
        <p:spPr bwMode="auto">
          <a:xfrm>
            <a:off x="1600200" y="1504950"/>
            <a:ext cx="6248400" cy="3513138"/>
          </a:xfrm>
          <a:custGeom>
            <a:avLst/>
            <a:gdLst>
              <a:gd name="T0" fmla="*/ 2147483647 w 3948"/>
              <a:gd name="T1" fmla="*/ 2147483647 h 2186"/>
              <a:gd name="T2" fmla="*/ 2147483647 w 3948"/>
              <a:gd name="T3" fmla="*/ 2147483647 h 2186"/>
              <a:gd name="T4" fmla="*/ 2147483647 w 3948"/>
              <a:gd name="T5" fmla="*/ 2147483647 h 2186"/>
              <a:gd name="T6" fmla="*/ 2147483647 w 3948"/>
              <a:gd name="T7" fmla="*/ 2147483647 h 2186"/>
              <a:gd name="T8" fmla="*/ 2147483647 w 3948"/>
              <a:gd name="T9" fmla="*/ 2147483647 h 2186"/>
              <a:gd name="T10" fmla="*/ 2147483647 w 3948"/>
              <a:gd name="T11" fmla="*/ 2147483647 h 2186"/>
              <a:gd name="T12" fmla="*/ 2147483647 w 3948"/>
              <a:gd name="T13" fmla="*/ 2147483647 h 2186"/>
              <a:gd name="T14" fmla="*/ 2147483647 w 3948"/>
              <a:gd name="T15" fmla="*/ 2147483647 h 2186"/>
              <a:gd name="T16" fmla="*/ 2147483647 w 3948"/>
              <a:gd name="T17" fmla="*/ 2147483647 h 2186"/>
              <a:gd name="T18" fmla="*/ 2147483647 w 3948"/>
              <a:gd name="T19" fmla="*/ 2147483647 h 2186"/>
              <a:gd name="T20" fmla="*/ 2147483647 w 3948"/>
              <a:gd name="T21" fmla="*/ 2147483647 h 2186"/>
              <a:gd name="T22" fmla="*/ 2147483647 w 3948"/>
              <a:gd name="T23" fmla="*/ 2147483647 h 2186"/>
              <a:gd name="T24" fmla="*/ 2147483647 w 3948"/>
              <a:gd name="T25" fmla="*/ 2147483647 h 2186"/>
              <a:gd name="T26" fmla="*/ 2147483647 w 3948"/>
              <a:gd name="T27" fmla="*/ 2147483647 h 2186"/>
              <a:gd name="T28" fmla="*/ 2147483647 w 3948"/>
              <a:gd name="T29" fmla="*/ 2147483647 h 2186"/>
              <a:gd name="T30" fmla="*/ 2147483647 w 3948"/>
              <a:gd name="T31" fmla="*/ 2147483647 h 2186"/>
              <a:gd name="T32" fmla="*/ 2147483647 w 3948"/>
              <a:gd name="T33" fmla="*/ 2147483647 h 2186"/>
              <a:gd name="T34" fmla="*/ 2147483647 w 3948"/>
              <a:gd name="T35" fmla="*/ 2147483647 h 2186"/>
              <a:gd name="T36" fmla="*/ 2147483647 w 3948"/>
              <a:gd name="T37" fmla="*/ 2147483647 h 2186"/>
              <a:gd name="T38" fmla="*/ 2147483647 w 3948"/>
              <a:gd name="T39" fmla="*/ 2147483647 h 2186"/>
              <a:gd name="T40" fmla="*/ 0 w 3948"/>
              <a:gd name="T41" fmla="*/ 2147483647 h 21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948"/>
              <a:gd name="T64" fmla="*/ 0 h 2186"/>
              <a:gd name="T65" fmla="*/ 3948 w 3948"/>
              <a:gd name="T66" fmla="*/ 2186 h 21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948" h="2186">
                <a:moveTo>
                  <a:pt x="3948" y="2154"/>
                </a:moveTo>
                <a:cubicBezTo>
                  <a:pt x="3894" y="2146"/>
                  <a:pt x="3694" y="2136"/>
                  <a:pt x="3612" y="2106"/>
                </a:cubicBezTo>
                <a:cubicBezTo>
                  <a:pt x="3530" y="2076"/>
                  <a:pt x="3534" y="2084"/>
                  <a:pt x="3456" y="1974"/>
                </a:cubicBezTo>
                <a:cubicBezTo>
                  <a:pt x="3378" y="1864"/>
                  <a:pt x="3228" y="1610"/>
                  <a:pt x="3144" y="1446"/>
                </a:cubicBezTo>
                <a:cubicBezTo>
                  <a:pt x="3060" y="1282"/>
                  <a:pt x="3030" y="1146"/>
                  <a:pt x="2952" y="990"/>
                </a:cubicBezTo>
                <a:cubicBezTo>
                  <a:pt x="2874" y="834"/>
                  <a:pt x="2774" y="646"/>
                  <a:pt x="2676" y="510"/>
                </a:cubicBezTo>
                <a:cubicBezTo>
                  <a:pt x="2578" y="374"/>
                  <a:pt x="2462" y="256"/>
                  <a:pt x="2364" y="174"/>
                </a:cubicBezTo>
                <a:cubicBezTo>
                  <a:pt x="2266" y="92"/>
                  <a:pt x="2164" y="36"/>
                  <a:pt x="2088" y="18"/>
                </a:cubicBezTo>
                <a:cubicBezTo>
                  <a:pt x="2012" y="0"/>
                  <a:pt x="1968" y="18"/>
                  <a:pt x="1908" y="66"/>
                </a:cubicBezTo>
                <a:cubicBezTo>
                  <a:pt x="1848" y="114"/>
                  <a:pt x="1782" y="234"/>
                  <a:pt x="1728" y="306"/>
                </a:cubicBezTo>
                <a:cubicBezTo>
                  <a:pt x="1674" y="378"/>
                  <a:pt x="1640" y="426"/>
                  <a:pt x="1584" y="498"/>
                </a:cubicBezTo>
                <a:cubicBezTo>
                  <a:pt x="1528" y="570"/>
                  <a:pt x="1452" y="662"/>
                  <a:pt x="1392" y="738"/>
                </a:cubicBezTo>
                <a:cubicBezTo>
                  <a:pt x="1332" y="814"/>
                  <a:pt x="1272" y="894"/>
                  <a:pt x="1224" y="954"/>
                </a:cubicBezTo>
                <a:cubicBezTo>
                  <a:pt x="1176" y="1014"/>
                  <a:pt x="1146" y="1040"/>
                  <a:pt x="1104" y="1098"/>
                </a:cubicBezTo>
                <a:cubicBezTo>
                  <a:pt x="1062" y="1156"/>
                  <a:pt x="1020" y="1226"/>
                  <a:pt x="972" y="1302"/>
                </a:cubicBezTo>
                <a:cubicBezTo>
                  <a:pt x="924" y="1378"/>
                  <a:pt x="866" y="1472"/>
                  <a:pt x="816" y="1554"/>
                </a:cubicBezTo>
                <a:cubicBezTo>
                  <a:pt x="766" y="1636"/>
                  <a:pt x="724" y="1718"/>
                  <a:pt x="672" y="1794"/>
                </a:cubicBezTo>
                <a:cubicBezTo>
                  <a:pt x="620" y="1870"/>
                  <a:pt x="554" y="1954"/>
                  <a:pt x="504" y="2010"/>
                </a:cubicBezTo>
                <a:cubicBezTo>
                  <a:pt x="454" y="2066"/>
                  <a:pt x="424" y="2102"/>
                  <a:pt x="372" y="2130"/>
                </a:cubicBezTo>
                <a:cubicBezTo>
                  <a:pt x="320" y="2158"/>
                  <a:pt x="254" y="2170"/>
                  <a:pt x="192" y="2178"/>
                </a:cubicBezTo>
                <a:cubicBezTo>
                  <a:pt x="130" y="2186"/>
                  <a:pt x="32" y="2178"/>
                  <a:pt x="0" y="2178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2"/>
          <p:cNvSpPr>
            <a:spLocks noChangeShapeType="1"/>
          </p:cNvSpPr>
          <p:nvPr/>
        </p:nvSpPr>
        <p:spPr bwMode="auto">
          <a:xfrm>
            <a:off x="1652588" y="5864225"/>
            <a:ext cx="1219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7981" name="Text Box 13"/>
          <p:cNvSpPr txBox="1">
            <a:spLocks noChangeArrowheads="1"/>
          </p:cNvSpPr>
          <p:nvPr/>
        </p:nvSpPr>
        <p:spPr bwMode="auto">
          <a:xfrm>
            <a:off x="2971800" y="5664200"/>
            <a:ext cx="350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DIRECTIVE BEHAVIOR</a:t>
            </a:r>
            <a:endParaRPr lang="en-US" dirty="0">
              <a:latin typeface="Arial" charset="0"/>
            </a:endParaRPr>
          </a:p>
        </p:txBody>
      </p:sp>
      <p:sp>
        <p:nvSpPr>
          <p:cNvPr id="467982" name="Text Box 14"/>
          <p:cNvSpPr txBox="1">
            <a:spLocks noChangeArrowheads="1"/>
          </p:cNvSpPr>
          <p:nvPr/>
        </p:nvSpPr>
        <p:spPr bwMode="auto">
          <a:xfrm>
            <a:off x="647700" y="5564188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(Low)</a:t>
            </a:r>
            <a:endParaRPr lang="en-US" dirty="0">
              <a:latin typeface="Arial" charset="0"/>
            </a:endParaRPr>
          </a:p>
        </p:txBody>
      </p:sp>
      <p:sp>
        <p:nvSpPr>
          <p:cNvPr id="467983" name="Text Box 15"/>
          <p:cNvSpPr txBox="1">
            <a:spLocks noChangeArrowheads="1"/>
          </p:cNvSpPr>
          <p:nvPr/>
        </p:nvSpPr>
        <p:spPr bwMode="auto">
          <a:xfrm rot="16196957">
            <a:off x="-741362" y="2919413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SUPPORTIVE BEHAVIOR</a:t>
            </a:r>
            <a:endParaRPr lang="en-US" dirty="0">
              <a:latin typeface="Arial" charset="0"/>
            </a:endParaRPr>
          </a:p>
        </p:txBody>
      </p:sp>
      <p:sp>
        <p:nvSpPr>
          <p:cNvPr id="467984" name="Text Box 16"/>
          <p:cNvSpPr txBox="1">
            <a:spLocks noChangeArrowheads="1"/>
          </p:cNvSpPr>
          <p:nvPr/>
        </p:nvSpPr>
        <p:spPr bwMode="auto">
          <a:xfrm>
            <a:off x="647700" y="38735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  <p:sp>
        <p:nvSpPr>
          <p:cNvPr id="467985" name="Text Box 17"/>
          <p:cNvSpPr txBox="1">
            <a:spLocks noChangeArrowheads="1"/>
          </p:cNvSpPr>
          <p:nvPr/>
        </p:nvSpPr>
        <p:spPr bwMode="auto">
          <a:xfrm>
            <a:off x="7772400" y="562927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(High)</a:t>
            </a:r>
            <a:endParaRPr lang="en-US" dirty="0">
              <a:latin typeface="Arial" charset="0"/>
            </a:endParaRPr>
          </a:p>
        </p:txBody>
      </p:sp>
      <p:sp>
        <p:nvSpPr>
          <p:cNvPr id="15379" name="Line 18"/>
          <p:cNvSpPr>
            <a:spLocks noChangeShapeType="1"/>
          </p:cNvSpPr>
          <p:nvPr/>
        </p:nvSpPr>
        <p:spPr bwMode="auto">
          <a:xfrm>
            <a:off x="6657975" y="3336925"/>
            <a:ext cx="22860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Freeform 19"/>
          <p:cNvSpPr>
            <a:spLocks/>
          </p:cNvSpPr>
          <p:nvPr/>
        </p:nvSpPr>
        <p:spPr bwMode="auto">
          <a:xfrm>
            <a:off x="6516688" y="3341688"/>
            <a:ext cx="127000" cy="317500"/>
          </a:xfrm>
          <a:custGeom>
            <a:avLst/>
            <a:gdLst>
              <a:gd name="T0" fmla="*/ 2147483647 w 80"/>
              <a:gd name="T1" fmla="*/ 0 h 200"/>
              <a:gd name="T2" fmla="*/ 0 w 80"/>
              <a:gd name="T3" fmla="*/ 2147483647 h 200"/>
              <a:gd name="T4" fmla="*/ 0 60000 65536"/>
              <a:gd name="T5" fmla="*/ 0 60000 65536"/>
              <a:gd name="T6" fmla="*/ 0 w 80"/>
              <a:gd name="T7" fmla="*/ 0 h 200"/>
              <a:gd name="T8" fmla="*/ 80 w 80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200">
                <a:moveTo>
                  <a:pt x="80" y="0"/>
                </a:moveTo>
                <a:lnTo>
                  <a:pt x="0" y="200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20"/>
          <p:cNvSpPr>
            <a:spLocks noChangeShapeType="1"/>
          </p:cNvSpPr>
          <p:nvPr/>
        </p:nvSpPr>
        <p:spPr bwMode="auto">
          <a:xfrm flipV="1">
            <a:off x="4891088" y="1236663"/>
            <a:ext cx="3048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21"/>
          <p:cNvSpPr>
            <a:spLocks noChangeShapeType="1"/>
          </p:cNvSpPr>
          <p:nvPr/>
        </p:nvSpPr>
        <p:spPr bwMode="auto">
          <a:xfrm>
            <a:off x="4891088" y="1312863"/>
            <a:ext cx="1524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22"/>
          <p:cNvSpPr>
            <a:spLocks noChangeShapeType="1"/>
          </p:cNvSpPr>
          <p:nvPr/>
        </p:nvSpPr>
        <p:spPr bwMode="auto">
          <a:xfrm flipV="1">
            <a:off x="3124200" y="3198813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23"/>
          <p:cNvSpPr>
            <a:spLocks noChangeShapeType="1"/>
          </p:cNvSpPr>
          <p:nvPr/>
        </p:nvSpPr>
        <p:spPr bwMode="auto">
          <a:xfrm flipH="1" flipV="1">
            <a:off x="3076575" y="2913063"/>
            <a:ext cx="762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4"/>
          <p:cNvSpPr>
            <a:spLocks noChangeShapeType="1"/>
          </p:cNvSpPr>
          <p:nvPr/>
        </p:nvSpPr>
        <p:spPr bwMode="auto">
          <a:xfrm>
            <a:off x="6600825" y="5878513"/>
            <a:ext cx="1219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5"/>
          <p:cNvSpPr>
            <a:spLocks noChangeShapeType="1"/>
          </p:cNvSpPr>
          <p:nvPr/>
        </p:nvSpPr>
        <p:spPr bwMode="auto">
          <a:xfrm>
            <a:off x="1181100" y="903288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6"/>
          <p:cNvSpPr>
            <a:spLocks noChangeShapeType="1"/>
          </p:cNvSpPr>
          <p:nvPr/>
        </p:nvSpPr>
        <p:spPr bwMode="auto">
          <a:xfrm>
            <a:off x="1181100" y="5083175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7B345A82-E1EC-43FA-A58D-2E2A125DFF0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62" name="Rectangle 10"/>
          <p:cNvSpPr>
            <a:spLocks noGrp="1" noChangeArrowheads="1"/>
          </p:cNvSpPr>
          <p:nvPr>
            <p:ph type="title"/>
          </p:nvPr>
        </p:nvSpPr>
        <p:spPr>
          <a:xfrm>
            <a:off x="1781175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Coaching (S-2)</a:t>
            </a:r>
          </a:p>
        </p:txBody>
      </p:sp>
      <p:sp>
        <p:nvSpPr>
          <p:cNvPr id="43316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725488" y="1731963"/>
            <a:ext cx="7989887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High direction/High support.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Task and person receive equal attention.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provides specific direction, close supervision, immediate feedback.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is also supportive.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begins to open two-way         communication.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43A185C1-D2DC-4411-B653-D7EEE42B9C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0"/>
          <p:cNvSpPr>
            <a:spLocks noChangeArrowheads="1"/>
          </p:cNvSpPr>
          <p:nvPr/>
        </p:nvSpPr>
        <p:spPr bwMode="auto">
          <a:xfrm>
            <a:off x="0" y="-14288"/>
            <a:ext cx="9144000" cy="685800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Line 2"/>
          <p:cNvSpPr>
            <a:spLocks noChangeShapeType="1"/>
          </p:cNvSpPr>
          <p:nvPr/>
        </p:nvSpPr>
        <p:spPr bwMode="auto">
          <a:xfrm>
            <a:off x="1600200" y="1025525"/>
            <a:ext cx="6477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Line 3"/>
          <p:cNvSpPr>
            <a:spLocks noChangeShapeType="1"/>
          </p:cNvSpPr>
          <p:nvPr/>
        </p:nvSpPr>
        <p:spPr bwMode="auto">
          <a:xfrm>
            <a:off x="80772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 flipH="1">
            <a:off x="1600200" y="5597525"/>
            <a:ext cx="6477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6002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48006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1600200" y="3387725"/>
            <a:ext cx="6477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9000" name="Text Box 8"/>
          <p:cNvSpPr txBox="1">
            <a:spLocks noChangeArrowheads="1"/>
          </p:cNvSpPr>
          <p:nvPr/>
        </p:nvSpPr>
        <p:spPr bwMode="auto">
          <a:xfrm>
            <a:off x="4800600" y="4418013"/>
            <a:ext cx="2135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DIRECTING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Direction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Low Support</a:t>
            </a:r>
          </a:p>
        </p:txBody>
      </p:sp>
      <p:sp>
        <p:nvSpPr>
          <p:cNvPr id="17418" name="Freeform 9"/>
          <p:cNvSpPr>
            <a:spLocks/>
          </p:cNvSpPr>
          <p:nvPr/>
        </p:nvSpPr>
        <p:spPr bwMode="auto">
          <a:xfrm>
            <a:off x="1619250" y="1144588"/>
            <a:ext cx="6457950" cy="3711575"/>
          </a:xfrm>
          <a:custGeom>
            <a:avLst/>
            <a:gdLst>
              <a:gd name="T0" fmla="*/ 0 w 4068"/>
              <a:gd name="T1" fmla="*/ 2147483647 h 2338"/>
              <a:gd name="T2" fmla="*/ 2147483647 w 4068"/>
              <a:gd name="T3" fmla="*/ 2147483647 h 2338"/>
              <a:gd name="T4" fmla="*/ 2147483647 w 4068"/>
              <a:gd name="T5" fmla="*/ 2147483647 h 2338"/>
              <a:gd name="T6" fmla="*/ 2147483647 w 4068"/>
              <a:gd name="T7" fmla="*/ 2147483647 h 2338"/>
              <a:gd name="T8" fmla="*/ 2147483647 w 4068"/>
              <a:gd name="T9" fmla="*/ 2147483647 h 2338"/>
              <a:gd name="T10" fmla="*/ 2147483647 w 4068"/>
              <a:gd name="T11" fmla="*/ 2147483647 h 2338"/>
              <a:gd name="T12" fmla="*/ 2147483647 w 4068"/>
              <a:gd name="T13" fmla="*/ 2147483647 h 2338"/>
              <a:gd name="T14" fmla="*/ 2147483647 w 4068"/>
              <a:gd name="T15" fmla="*/ 2147483647 h 2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68"/>
              <a:gd name="T25" fmla="*/ 0 h 2338"/>
              <a:gd name="T26" fmla="*/ 4068 w 4068"/>
              <a:gd name="T27" fmla="*/ 2338 h 2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68" h="2338">
                <a:moveTo>
                  <a:pt x="0" y="2265"/>
                </a:moveTo>
                <a:cubicBezTo>
                  <a:pt x="54" y="2237"/>
                  <a:pt x="146" y="2338"/>
                  <a:pt x="336" y="2097"/>
                </a:cubicBezTo>
                <a:cubicBezTo>
                  <a:pt x="526" y="1856"/>
                  <a:pt x="872" y="1159"/>
                  <a:pt x="1140" y="821"/>
                </a:cubicBezTo>
                <a:cubicBezTo>
                  <a:pt x="1408" y="483"/>
                  <a:pt x="1690" y="138"/>
                  <a:pt x="1944" y="69"/>
                </a:cubicBezTo>
                <a:cubicBezTo>
                  <a:pt x="2198" y="0"/>
                  <a:pt x="2464" y="217"/>
                  <a:pt x="2664" y="405"/>
                </a:cubicBezTo>
                <a:cubicBezTo>
                  <a:pt x="2864" y="593"/>
                  <a:pt x="2985" y="918"/>
                  <a:pt x="3144" y="1197"/>
                </a:cubicBezTo>
                <a:cubicBezTo>
                  <a:pt x="3303" y="1476"/>
                  <a:pt x="3462" y="1904"/>
                  <a:pt x="3616" y="2078"/>
                </a:cubicBezTo>
                <a:cubicBezTo>
                  <a:pt x="3770" y="2252"/>
                  <a:pt x="3974" y="2209"/>
                  <a:pt x="4068" y="2243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10"/>
          <p:cNvSpPr>
            <a:spLocks/>
          </p:cNvSpPr>
          <p:nvPr/>
        </p:nvSpPr>
        <p:spPr bwMode="auto">
          <a:xfrm>
            <a:off x="1600200" y="1606550"/>
            <a:ext cx="6477000" cy="3479800"/>
          </a:xfrm>
          <a:custGeom>
            <a:avLst/>
            <a:gdLst>
              <a:gd name="T0" fmla="*/ 2147483647 w 4080"/>
              <a:gd name="T1" fmla="*/ 2147483647 h 2192"/>
              <a:gd name="T2" fmla="*/ 2147483647 w 4080"/>
              <a:gd name="T3" fmla="*/ 2147483647 h 2192"/>
              <a:gd name="T4" fmla="*/ 2147483647 w 4080"/>
              <a:gd name="T5" fmla="*/ 2147483647 h 2192"/>
              <a:gd name="T6" fmla="*/ 2147483647 w 4080"/>
              <a:gd name="T7" fmla="*/ 2147483647 h 2192"/>
              <a:gd name="T8" fmla="*/ 2147483647 w 4080"/>
              <a:gd name="T9" fmla="*/ 2147483647 h 2192"/>
              <a:gd name="T10" fmla="*/ 2147483647 w 4080"/>
              <a:gd name="T11" fmla="*/ 2147483647 h 2192"/>
              <a:gd name="T12" fmla="*/ 2147483647 w 4080"/>
              <a:gd name="T13" fmla="*/ 2147483647 h 2192"/>
              <a:gd name="T14" fmla="*/ 2147483647 w 4080"/>
              <a:gd name="T15" fmla="*/ 2147483647 h 2192"/>
              <a:gd name="T16" fmla="*/ 2147483647 w 4080"/>
              <a:gd name="T17" fmla="*/ 2147483647 h 2192"/>
              <a:gd name="T18" fmla="*/ 2147483647 w 4080"/>
              <a:gd name="T19" fmla="*/ 2147483647 h 2192"/>
              <a:gd name="T20" fmla="*/ 2147483647 w 4080"/>
              <a:gd name="T21" fmla="*/ 2147483647 h 2192"/>
              <a:gd name="T22" fmla="*/ 2147483647 w 4080"/>
              <a:gd name="T23" fmla="*/ 2147483647 h 2192"/>
              <a:gd name="T24" fmla="*/ 2147483647 w 4080"/>
              <a:gd name="T25" fmla="*/ 2147483647 h 2192"/>
              <a:gd name="T26" fmla="*/ 2147483647 w 4080"/>
              <a:gd name="T27" fmla="*/ 2147483647 h 2192"/>
              <a:gd name="T28" fmla="*/ 2147483647 w 4080"/>
              <a:gd name="T29" fmla="*/ 2147483647 h 2192"/>
              <a:gd name="T30" fmla="*/ 2147483647 w 4080"/>
              <a:gd name="T31" fmla="*/ 2147483647 h 2192"/>
              <a:gd name="T32" fmla="*/ 2147483647 w 4080"/>
              <a:gd name="T33" fmla="*/ 2147483647 h 2192"/>
              <a:gd name="T34" fmla="*/ 2147483647 w 4080"/>
              <a:gd name="T35" fmla="*/ 2147483647 h 2192"/>
              <a:gd name="T36" fmla="*/ 2147483647 w 4080"/>
              <a:gd name="T37" fmla="*/ 2147483647 h 2192"/>
              <a:gd name="T38" fmla="*/ 2147483647 w 4080"/>
              <a:gd name="T39" fmla="*/ 2147483647 h 2192"/>
              <a:gd name="T40" fmla="*/ 0 w 4080"/>
              <a:gd name="T41" fmla="*/ 2147483647 h 219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080"/>
              <a:gd name="T64" fmla="*/ 0 h 2192"/>
              <a:gd name="T65" fmla="*/ 4080 w 4080"/>
              <a:gd name="T66" fmla="*/ 2192 h 219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080" h="2192">
                <a:moveTo>
                  <a:pt x="4080" y="2192"/>
                </a:moveTo>
                <a:cubicBezTo>
                  <a:pt x="4000" y="2176"/>
                  <a:pt x="3716" y="2142"/>
                  <a:pt x="3612" y="2106"/>
                </a:cubicBezTo>
                <a:cubicBezTo>
                  <a:pt x="3508" y="2070"/>
                  <a:pt x="3534" y="2084"/>
                  <a:pt x="3456" y="1974"/>
                </a:cubicBezTo>
                <a:cubicBezTo>
                  <a:pt x="3378" y="1864"/>
                  <a:pt x="3228" y="1610"/>
                  <a:pt x="3144" y="1446"/>
                </a:cubicBezTo>
                <a:cubicBezTo>
                  <a:pt x="3060" y="1282"/>
                  <a:pt x="3030" y="1146"/>
                  <a:pt x="2952" y="990"/>
                </a:cubicBezTo>
                <a:cubicBezTo>
                  <a:pt x="2874" y="834"/>
                  <a:pt x="2774" y="646"/>
                  <a:pt x="2676" y="510"/>
                </a:cubicBezTo>
                <a:cubicBezTo>
                  <a:pt x="2578" y="374"/>
                  <a:pt x="2462" y="256"/>
                  <a:pt x="2364" y="174"/>
                </a:cubicBezTo>
                <a:cubicBezTo>
                  <a:pt x="2266" y="92"/>
                  <a:pt x="2164" y="36"/>
                  <a:pt x="2088" y="18"/>
                </a:cubicBezTo>
                <a:cubicBezTo>
                  <a:pt x="2012" y="0"/>
                  <a:pt x="1968" y="18"/>
                  <a:pt x="1908" y="66"/>
                </a:cubicBezTo>
                <a:cubicBezTo>
                  <a:pt x="1848" y="114"/>
                  <a:pt x="1782" y="234"/>
                  <a:pt x="1728" y="306"/>
                </a:cubicBezTo>
                <a:cubicBezTo>
                  <a:pt x="1674" y="378"/>
                  <a:pt x="1640" y="426"/>
                  <a:pt x="1584" y="498"/>
                </a:cubicBezTo>
                <a:cubicBezTo>
                  <a:pt x="1528" y="570"/>
                  <a:pt x="1452" y="662"/>
                  <a:pt x="1392" y="738"/>
                </a:cubicBezTo>
                <a:cubicBezTo>
                  <a:pt x="1332" y="814"/>
                  <a:pt x="1272" y="894"/>
                  <a:pt x="1224" y="954"/>
                </a:cubicBezTo>
                <a:cubicBezTo>
                  <a:pt x="1176" y="1014"/>
                  <a:pt x="1146" y="1040"/>
                  <a:pt x="1104" y="1098"/>
                </a:cubicBezTo>
                <a:cubicBezTo>
                  <a:pt x="1062" y="1156"/>
                  <a:pt x="1020" y="1226"/>
                  <a:pt x="972" y="1302"/>
                </a:cubicBezTo>
                <a:cubicBezTo>
                  <a:pt x="924" y="1378"/>
                  <a:pt x="866" y="1472"/>
                  <a:pt x="816" y="1554"/>
                </a:cubicBezTo>
                <a:cubicBezTo>
                  <a:pt x="766" y="1636"/>
                  <a:pt x="724" y="1718"/>
                  <a:pt x="672" y="1794"/>
                </a:cubicBezTo>
                <a:cubicBezTo>
                  <a:pt x="620" y="1870"/>
                  <a:pt x="554" y="1954"/>
                  <a:pt x="504" y="2010"/>
                </a:cubicBezTo>
                <a:cubicBezTo>
                  <a:pt x="454" y="2066"/>
                  <a:pt x="424" y="2102"/>
                  <a:pt x="372" y="2130"/>
                </a:cubicBezTo>
                <a:cubicBezTo>
                  <a:pt x="320" y="2158"/>
                  <a:pt x="254" y="2170"/>
                  <a:pt x="192" y="2178"/>
                </a:cubicBezTo>
                <a:cubicBezTo>
                  <a:pt x="130" y="2186"/>
                  <a:pt x="32" y="2178"/>
                  <a:pt x="0" y="2178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9003" name="Text Box 11"/>
          <p:cNvSpPr txBox="1">
            <a:spLocks noChangeArrowheads="1"/>
          </p:cNvSpPr>
          <p:nvPr/>
        </p:nvSpPr>
        <p:spPr bwMode="auto">
          <a:xfrm>
            <a:off x="2957513" y="5605463"/>
            <a:ext cx="3503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DIRECTIVE BEHAVIOR</a:t>
            </a:r>
            <a:endParaRPr lang="en-US" dirty="0">
              <a:latin typeface="Arial" charset="0"/>
            </a:endParaRPr>
          </a:p>
        </p:txBody>
      </p:sp>
      <p:sp>
        <p:nvSpPr>
          <p:cNvPr id="469004" name="Text Box 12"/>
          <p:cNvSpPr txBox="1">
            <a:spLocks noChangeArrowheads="1"/>
          </p:cNvSpPr>
          <p:nvPr/>
        </p:nvSpPr>
        <p:spPr bwMode="auto">
          <a:xfrm>
            <a:off x="590550" y="5535613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(Low)</a:t>
            </a:r>
            <a:endParaRPr lang="en-US" dirty="0">
              <a:latin typeface="Arial" charset="0"/>
            </a:endParaRPr>
          </a:p>
        </p:txBody>
      </p:sp>
      <p:sp>
        <p:nvSpPr>
          <p:cNvPr id="469005" name="Text Box 13"/>
          <p:cNvSpPr txBox="1">
            <a:spLocks noChangeArrowheads="1"/>
          </p:cNvSpPr>
          <p:nvPr/>
        </p:nvSpPr>
        <p:spPr bwMode="auto">
          <a:xfrm rot="16196957">
            <a:off x="-798512" y="2860675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SUPPORTIVE BEHAVIOR</a:t>
            </a:r>
            <a:endParaRPr lang="en-US" dirty="0">
              <a:latin typeface="Arial" charset="0"/>
            </a:endParaRPr>
          </a:p>
        </p:txBody>
      </p:sp>
      <p:sp>
        <p:nvSpPr>
          <p:cNvPr id="469006" name="Text Box 14"/>
          <p:cNvSpPr txBox="1">
            <a:spLocks noChangeArrowheads="1"/>
          </p:cNvSpPr>
          <p:nvPr/>
        </p:nvSpPr>
        <p:spPr bwMode="auto">
          <a:xfrm>
            <a:off x="590550" y="37147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  <p:sp>
        <p:nvSpPr>
          <p:cNvPr id="469007" name="Text Box 15"/>
          <p:cNvSpPr txBox="1">
            <a:spLocks noChangeArrowheads="1"/>
          </p:cNvSpPr>
          <p:nvPr/>
        </p:nvSpPr>
        <p:spPr bwMode="auto">
          <a:xfrm>
            <a:off x="7772400" y="558482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(High)</a:t>
            </a:r>
            <a:endParaRPr lang="en-US" dirty="0">
              <a:latin typeface="Arial" charset="0"/>
            </a:endParaRPr>
          </a:p>
        </p:txBody>
      </p:sp>
      <p:grpSp>
        <p:nvGrpSpPr>
          <p:cNvPr id="17425" name="Group 16"/>
          <p:cNvGrpSpPr>
            <a:grpSpLocks/>
          </p:cNvGrpSpPr>
          <p:nvPr/>
        </p:nvGrpSpPr>
        <p:grpSpPr bwMode="auto">
          <a:xfrm>
            <a:off x="3048000" y="1295400"/>
            <a:ext cx="3810000" cy="2670175"/>
            <a:chOff x="1920" y="816"/>
            <a:chExt cx="2400" cy="1682"/>
          </a:xfrm>
        </p:grpSpPr>
        <p:sp>
          <p:nvSpPr>
            <p:cNvPr id="469009" name="Text Box 17"/>
            <p:cNvSpPr txBox="1">
              <a:spLocks noChangeArrowheads="1"/>
            </p:cNvSpPr>
            <p:nvPr/>
          </p:nvSpPr>
          <p:spPr bwMode="auto">
            <a:xfrm>
              <a:off x="3158" y="2207"/>
              <a:ext cx="4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S-1</a:t>
              </a:r>
            </a:p>
          </p:txBody>
        </p:sp>
        <p:sp>
          <p:nvSpPr>
            <p:cNvPr id="17433" name="Line 18"/>
            <p:cNvSpPr>
              <a:spLocks noChangeShapeType="1"/>
            </p:cNvSpPr>
            <p:nvPr/>
          </p:nvSpPr>
          <p:spPr bwMode="auto">
            <a:xfrm>
              <a:off x="4176" y="2112"/>
              <a:ext cx="144" cy="144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4" name="Freeform 19"/>
            <p:cNvSpPr>
              <a:spLocks/>
            </p:cNvSpPr>
            <p:nvPr/>
          </p:nvSpPr>
          <p:spPr bwMode="auto">
            <a:xfrm>
              <a:off x="4096" y="2112"/>
              <a:ext cx="80" cy="200"/>
            </a:xfrm>
            <a:custGeom>
              <a:avLst/>
              <a:gdLst>
                <a:gd name="T0" fmla="*/ 80 w 80"/>
                <a:gd name="T1" fmla="*/ 0 h 200"/>
                <a:gd name="T2" fmla="*/ 0 w 80"/>
                <a:gd name="T3" fmla="*/ 200 h 200"/>
                <a:gd name="T4" fmla="*/ 0 60000 65536"/>
                <a:gd name="T5" fmla="*/ 0 60000 65536"/>
                <a:gd name="T6" fmla="*/ 0 w 80"/>
                <a:gd name="T7" fmla="*/ 0 h 200"/>
                <a:gd name="T8" fmla="*/ 80 w 80"/>
                <a:gd name="T9" fmla="*/ 200 h 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200">
                  <a:moveTo>
                    <a:pt x="80" y="0"/>
                  </a:moveTo>
                  <a:lnTo>
                    <a:pt x="0" y="200"/>
                  </a:lnTo>
                </a:path>
              </a:pathLst>
            </a:custGeom>
            <a:noFill/>
            <a:ln w="28575" cmpd="sng">
              <a:solidFill>
                <a:schemeClr val="bg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5" name="Line 20"/>
            <p:cNvSpPr>
              <a:spLocks noChangeShapeType="1"/>
            </p:cNvSpPr>
            <p:nvPr/>
          </p:nvSpPr>
          <p:spPr bwMode="auto">
            <a:xfrm flipV="1">
              <a:off x="3072" y="816"/>
              <a:ext cx="192" cy="48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6" name="Line 21"/>
            <p:cNvSpPr>
              <a:spLocks noChangeShapeType="1"/>
            </p:cNvSpPr>
            <p:nvPr/>
          </p:nvSpPr>
          <p:spPr bwMode="auto">
            <a:xfrm>
              <a:off x="3072" y="864"/>
              <a:ext cx="96" cy="1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Line 22"/>
            <p:cNvSpPr>
              <a:spLocks noChangeShapeType="1"/>
            </p:cNvSpPr>
            <p:nvPr/>
          </p:nvSpPr>
          <p:spPr bwMode="auto">
            <a:xfrm flipV="1">
              <a:off x="1968" y="2064"/>
              <a:ext cx="192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Line 23"/>
            <p:cNvSpPr>
              <a:spLocks noChangeShapeType="1"/>
            </p:cNvSpPr>
            <p:nvPr/>
          </p:nvSpPr>
          <p:spPr bwMode="auto">
            <a:xfrm flipH="1" flipV="1">
              <a:off x="1920" y="1872"/>
              <a:ext cx="48" cy="19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016" name="Text Box 24"/>
            <p:cNvSpPr txBox="1">
              <a:spLocks noChangeArrowheads="1"/>
            </p:cNvSpPr>
            <p:nvPr/>
          </p:nvSpPr>
          <p:spPr bwMode="auto">
            <a:xfrm>
              <a:off x="3168" y="1609"/>
              <a:ext cx="41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S-2</a:t>
              </a:r>
              <a:endParaRPr lang="en-US" dirty="0">
                <a:latin typeface="Arial" charset="0"/>
              </a:endParaRPr>
            </a:p>
          </p:txBody>
        </p:sp>
      </p:grpSp>
      <p:sp>
        <p:nvSpPr>
          <p:cNvPr id="469017" name="Text Box 25"/>
          <p:cNvSpPr txBox="1">
            <a:spLocks noChangeArrowheads="1"/>
          </p:cNvSpPr>
          <p:nvPr/>
        </p:nvSpPr>
        <p:spPr bwMode="auto">
          <a:xfrm>
            <a:off x="5942013" y="989013"/>
            <a:ext cx="2135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COACHING</a:t>
            </a:r>
          </a:p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Direction</a:t>
            </a:r>
          </a:p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Support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17427" name="Line 26"/>
          <p:cNvSpPr>
            <a:spLocks noChangeShapeType="1"/>
          </p:cNvSpPr>
          <p:nvPr/>
        </p:nvSpPr>
        <p:spPr bwMode="auto">
          <a:xfrm>
            <a:off x="1657350" y="5792788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Line 27"/>
          <p:cNvSpPr>
            <a:spLocks noChangeShapeType="1"/>
          </p:cNvSpPr>
          <p:nvPr/>
        </p:nvSpPr>
        <p:spPr bwMode="auto">
          <a:xfrm>
            <a:off x="1123950" y="846138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9" name="Line 28"/>
          <p:cNvSpPr>
            <a:spLocks noChangeShapeType="1"/>
          </p:cNvSpPr>
          <p:nvPr/>
        </p:nvSpPr>
        <p:spPr bwMode="auto">
          <a:xfrm>
            <a:off x="6534150" y="5849938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0" name="Line 29"/>
          <p:cNvSpPr>
            <a:spLocks noChangeShapeType="1"/>
          </p:cNvSpPr>
          <p:nvPr/>
        </p:nvSpPr>
        <p:spPr bwMode="auto">
          <a:xfrm>
            <a:off x="1123950" y="5011738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E167D348-3EA1-49BD-9C31-9AF26C42FF9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83" name="Rectangle 7"/>
          <p:cNvSpPr>
            <a:spLocks noGrp="1" noChangeArrowheads="1"/>
          </p:cNvSpPr>
          <p:nvPr>
            <p:ph type="title"/>
          </p:nvPr>
        </p:nvSpPr>
        <p:spPr>
          <a:xfrm>
            <a:off x="159226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Supporting (S-3)</a:t>
            </a:r>
          </a:p>
        </p:txBody>
      </p:sp>
      <p:sp>
        <p:nvSpPr>
          <p:cNvPr id="4341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8175" y="1731963"/>
            <a:ext cx="7577138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Low direction/High support.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Person receives more attention than task.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Minimal direction, supervision, feedback.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Support, encouragement, praise.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Two-way communication.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Leader and follower share responsibility.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Leader facilitates follower growth.</a:t>
            </a:r>
          </a:p>
        </p:txBody>
      </p:sp>
      <p:pic>
        <p:nvPicPr>
          <p:cNvPr id="18436" name="Picture 6" descr="MCj0078747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00" y="1214438"/>
            <a:ext cx="1174750" cy="47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0FA81D36-EA72-40A2-BA78-F6105D201CF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1600200" y="1025525"/>
            <a:ext cx="6477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80772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4"/>
          <p:cNvSpPr>
            <a:spLocks noChangeShapeType="1"/>
          </p:cNvSpPr>
          <p:nvPr/>
        </p:nvSpPr>
        <p:spPr bwMode="auto">
          <a:xfrm flipH="1">
            <a:off x="1600200" y="5597525"/>
            <a:ext cx="6477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5"/>
          <p:cNvSpPr>
            <a:spLocks noChangeShapeType="1"/>
          </p:cNvSpPr>
          <p:nvPr/>
        </p:nvSpPr>
        <p:spPr bwMode="auto">
          <a:xfrm>
            <a:off x="16002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6"/>
          <p:cNvSpPr>
            <a:spLocks noChangeShapeType="1"/>
          </p:cNvSpPr>
          <p:nvPr/>
        </p:nvSpPr>
        <p:spPr bwMode="auto">
          <a:xfrm>
            <a:off x="4800600" y="1025525"/>
            <a:ext cx="0" cy="4572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1600200" y="3387725"/>
            <a:ext cx="648017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0024" name="Text Box 8"/>
          <p:cNvSpPr txBox="1">
            <a:spLocks noChangeArrowheads="1"/>
          </p:cNvSpPr>
          <p:nvPr/>
        </p:nvSpPr>
        <p:spPr bwMode="auto">
          <a:xfrm>
            <a:off x="5013325" y="3503613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S-1</a:t>
            </a:r>
          </a:p>
        </p:txBody>
      </p:sp>
      <p:sp>
        <p:nvSpPr>
          <p:cNvPr id="470025" name="Text Box 9"/>
          <p:cNvSpPr txBox="1">
            <a:spLocks noChangeArrowheads="1"/>
          </p:cNvSpPr>
          <p:nvPr/>
        </p:nvSpPr>
        <p:spPr bwMode="auto">
          <a:xfrm>
            <a:off x="4800600" y="4359275"/>
            <a:ext cx="2135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DIRECTING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Direction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Low Support</a:t>
            </a:r>
          </a:p>
        </p:txBody>
      </p:sp>
      <p:sp>
        <p:nvSpPr>
          <p:cNvPr id="19467" name="Freeform 10"/>
          <p:cNvSpPr>
            <a:spLocks/>
          </p:cNvSpPr>
          <p:nvPr/>
        </p:nvSpPr>
        <p:spPr bwMode="auto">
          <a:xfrm>
            <a:off x="1619250" y="1144588"/>
            <a:ext cx="6461125" cy="3711575"/>
          </a:xfrm>
          <a:custGeom>
            <a:avLst/>
            <a:gdLst>
              <a:gd name="T0" fmla="*/ 0 w 4070"/>
              <a:gd name="T1" fmla="*/ 2147483647 h 2338"/>
              <a:gd name="T2" fmla="*/ 2147483647 w 4070"/>
              <a:gd name="T3" fmla="*/ 2147483647 h 2338"/>
              <a:gd name="T4" fmla="*/ 2147483647 w 4070"/>
              <a:gd name="T5" fmla="*/ 2147483647 h 2338"/>
              <a:gd name="T6" fmla="*/ 2147483647 w 4070"/>
              <a:gd name="T7" fmla="*/ 2147483647 h 2338"/>
              <a:gd name="T8" fmla="*/ 2147483647 w 4070"/>
              <a:gd name="T9" fmla="*/ 2147483647 h 2338"/>
              <a:gd name="T10" fmla="*/ 2147483647 w 4070"/>
              <a:gd name="T11" fmla="*/ 2147483647 h 2338"/>
              <a:gd name="T12" fmla="*/ 2147483647 w 4070"/>
              <a:gd name="T13" fmla="*/ 2147483647 h 2338"/>
              <a:gd name="T14" fmla="*/ 2147483647 w 4070"/>
              <a:gd name="T15" fmla="*/ 2147483647 h 2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70"/>
              <a:gd name="T25" fmla="*/ 0 h 2338"/>
              <a:gd name="T26" fmla="*/ 4070 w 4070"/>
              <a:gd name="T27" fmla="*/ 2338 h 2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70" h="2338">
                <a:moveTo>
                  <a:pt x="0" y="2265"/>
                </a:moveTo>
                <a:cubicBezTo>
                  <a:pt x="54" y="2237"/>
                  <a:pt x="146" y="2338"/>
                  <a:pt x="336" y="2097"/>
                </a:cubicBezTo>
                <a:cubicBezTo>
                  <a:pt x="526" y="1856"/>
                  <a:pt x="872" y="1159"/>
                  <a:pt x="1140" y="821"/>
                </a:cubicBezTo>
                <a:cubicBezTo>
                  <a:pt x="1408" y="483"/>
                  <a:pt x="1690" y="138"/>
                  <a:pt x="1944" y="69"/>
                </a:cubicBezTo>
                <a:cubicBezTo>
                  <a:pt x="2198" y="0"/>
                  <a:pt x="2464" y="217"/>
                  <a:pt x="2664" y="405"/>
                </a:cubicBezTo>
                <a:cubicBezTo>
                  <a:pt x="2864" y="593"/>
                  <a:pt x="2985" y="921"/>
                  <a:pt x="3144" y="1197"/>
                </a:cubicBezTo>
                <a:cubicBezTo>
                  <a:pt x="3303" y="1473"/>
                  <a:pt x="3462" y="1883"/>
                  <a:pt x="3616" y="2060"/>
                </a:cubicBezTo>
                <a:cubicBezTo>
                  <a:pt x="3770" y="2237"/>
                  <a:pt x="3976" y="2218"/>
                  <a:pt x="4070" y="2260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Freeform 11"/>
          <p:cNvSpPr>
            <a:spLocks/>
          </p:cNvSpPr>
          <p:nvPr/>
        </p:nvSpPr>
        <p:spPr bwMode="auto">
          <a:xfrm>
            <a:off x="1600200" y="1606550"/>
            <a:ext cx="6480175" cy="3471863"/>
          </a:xfrm>
          <a:custGeom>
            <a:avLst/>
            <a:gdLst>
              <a:gd name="T0" fmla="*/ 2147483647 w 4082"/>
              <a:gd name="T1" fmla="*/ 2147483647 h 2187"/>
              <a:gd name="T2" fmla="*/ 2147483647 w 4082"/>
              <a:gd name="T3" fmla="*/ 2147483647 h 2187"/>
              <a:gd name="T4" fmla="*/ 2147483647 w 4082"/>
              <a:gd name="T5" fmla="*/ 2147483647 h 2187"/>
              <a:gd name="T6" fmla="*/ 2147483647 w 4082"/>
              <a:gd name="T7" fmla="*/ 2147483647 h 2187"/>
              <a:gd name="T8" fmla="*/ 2147483647 w 4082"/>
              <a:gd name="T9" fmla="*/ 2147483647 h 2187"/>
              <a:gd name="T10" fmla="*/ 2147483647 w 4082"/>
              <a:gd name="T11" fmla="*/ 2147483647 h 2187"/>
              <a:gd name="T12" fmla="*/ 2147483647 w 4082"/>
              <a:gd name="T13" fmla="*/ 2147483647 h 2187"/>
              <a:gd name="T14" fmla="*/ 2147483647 w 4082"/>
              <a:gd name="T15" fmla="*/ 2147483647 h 2187"/>
              <a:gd name="T16" fmla="*/ 2147483647 w 4082"/>
              <a:gd name="T17" fmla="*/ 2147483647 h 2187"/>
              <a:gd name="T18" fmla="*/ 2147483647 w 4082"/>
              <a:gd name="T19" fmla="*/ 2147483647 h 2187"/>
              <a:gd name="T20" fmla="*/ 2147483647 w 4082"/>
              <a:gd name="T21" fmla="*/ 2147483647 h 2187"/>
              <a:gd name="T22" fmla="*/ 2147483647 w 4082"/>
              <a:gd name="T23" fmla="*/ 2147483647 h 2187"/>
              <a:gd name="T24" fmla="*/ 2147483647 w 4082"/>
              <a:gd name="T25" fmla="*/ 2147483647 h 2187"/>
              <a:gd name="T26" fmla="*/ 2147483647 w 4082"/>
              <a:gd name="T27" fmla="*/ 2147483647 h 2187"/>
              <a:gd name="T28" fmla="*/ 2147483647 w 4082"/>
              <a:gd name="T29" fmla="*/ 2147483647 h 2187"/>
              <a:gd name="T30" fmla="*/ 2147483647 w 4082"/>
              <a:gd name="T31" fmla="*/ 2147483647 h 2187"/>
              <a:gd name="T32" fmla="*/ 2147483647 w 4082"/>
              <a:gd name="T33" fmla="*/ 2147483647 h 2187"/>
              <a:gd name="T34" fmla="*/ 2147483647 w 4082"/>
              <a:gd name="T35" fmla="*/ 2147483647 h 2187"/>
              <a:gd name="T36" fmla="*/ 2147483647 w 4082"/>
              <a:gd name="T37" fmla="*/ 2147483647 h 2187"/>
              <a:gd name="T38" fmla="*/ 2147483647 w 4082"/>
              <a:gd name="T39" fmla="*/ 2147483647 h 2187"/>
              <a:gd name="T40" fmla="*/ 0 w 4082"/>
              <a:gd name="T41" fmla="*/ 2147483647 h 218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082"/>
              <a:gd name="T64" fmla="*/ 0 h 2187"/>
              <a:gd name="T65" fmla="*/ 4082 w 4082"/>
              <a:gd name="T66" fmla="*/ 2187 h 218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082" h="2187">
                <a:moveTo>
                  <a:pt x="4082" y="2187"/>
                </a:moveTo>
                <a:cubicBezTo>
                  <a:pt x="4022" y="2175"/>
                  <a:pt x="3823" y="2150"/>
                  <a:pt x="3719" y="2114"/>
                </a:cubicBezTo>
                <a:cubicBezTo>
                  <a:pt x="3615" y="2078"/>
                  <a:pt x="3552" y="2085"/>
                  <a:pt x="3456" y="1974"/>
                </a:cubicBezTo>
                <a:cubicBezTo>
                  <a:pt x="3360" y="1863"/>
                  <a:pt x="3228" y="1610"/>
                  <a:pt x="3144" y="1446"/>
                </a:cubicBezTo>
                <a:cubicBezTo>
                  <a:pt x="3060" y="1282"/>
                  <a:pt x="3030" y="1146"/>
                  <a:pt x="2952" y="990"/>
                </a:cubicBezTo>
                <a:cubicBezTo>
                  <a:pt x="2874" y="834"/>
                  <a:pt x="2774" y="646"/>
                  <a:pt x="2676" y="510"/>
                </a:cubicBezTo>
                <a:cubicBezTo>
                  <a:pt x="2578" y="374"/>
                  <a:pt x="2462" y="256"/>
                  <a:pt x="2364" y="174"/>
                </a:cubicBezTo>
                <a:cubicBezTo>
                  <a:pt x="2266" y="92"/>
                  <a:pt x="2164" y="36"/>
                  <a:pt x="2088" y="18"/>
                </a:cubicBezTo>
                <a:cubicBezTo>
                  <a:pt x="2012" y="0"/>
                  <a:pt x="1968" y="18"/>
                  <a:pt x="1908" y="66"/>
                </a:cubicBezTo>
                <a:cubicBezTo>
                  <a:pt x="1848" y="114"/>
                  <a:pt x="1782" y="234"/>
                  <a:pt x="1728" y="306"/>
                </a:cubicBezTo>
                <a:cubicBezTo>
                  <a:pt x="1674" y="378"/>
                  <a:pt x="1640" y="426"/>
                  <a:pt x="1584" y="498"/>
                </a:cubicBezTo>
                <a:cubicBezTo>
                  <a:pt x="1528" y="570"/>
                  <a:pt x="1452" y="662"/>
                  <a:pt x="1392" y="738"/>
                </a:cubicBezTo>
                <a:cubicBezTo>
                  <a:pt x="1332" y="814"/>
                  <a:pt x="1272" y="894"/>
                  <a:pt x="1224" y="954"/>
                </a:cubicBezTo>
                <a:cubicBezTo>
                  <a:pt x="1176" y="1014"/>
                  <a:pt x="1146" y="1040"/>
                  <a:pt x="1104" y="1098"/>
                </a:cubicBezTo>
                <a:cubicBezTo>
                  <a:pt x="1062" y="1156"/>
                  <a:pt x="1020" y="1226"/>
                  <a:pt x="972" y="1302"/>
                </a:cubicBezTo>
                <a:cubicBezTo>
                  <a:pt x="924" y="1378"/>
                  <a:pt x="866" y="1472"/>
                  <a:pt x="816" y="1554"/>
                </a:cubicBezTo>
                <a:cubicBezTo>
                  <a:pt x="766" y="1636"/>
                  <a:pt x="724" y="1718"/>
                  <a:pt x="672" y="1794"/>
                </a:cubicBezTo>
                <a:cubicBezTo>
                  <a:pt x="620" y="1870"/>
                  <a:pt x="554" y="1954"/>
                  <a:pt x="504" y="2010"/>
                </a:cubicBezTo>
                <a:cubicBezTo>
                  <a:pt x="454" y="2066"/>
                  <a:pt x="424" y="2102"/>
                  <a:pt x="372" y="2130"/>
                </a:cubicBezTo>
                <a:cubicBezTo>
                  <a:pt x="320" y="2158"/>
                  <a:pt x="254" y="2170"/>
                  <a:pt x="192" y="2178"/>
                </a:cubicBezTo>
                <a:cubicBezTo>
                  <a:pt x="130" y="2186"/>
                  <a:pt x="32" y="2178"/>
                  <a:pt x="0" y="2178"/>
                </a:cubicBezTo>
              </a:path>
            </a:pathLst>
          </a:custGeom>
          <a:noFill/>
          <a:ln w="28575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0028" name="Text Box 12"/>
          <p:cNvSpPr txBox="1">
            <a:spLocks noChangeArrowheads="1"/>
          </p:cNvSpPr>
          <p:nvPr/>
        </p:nvSpPr>
        <p:spPr bwMode="auto">
          <a:xfrm>
            <a:off x="3054350" y="5664200"/>
            <a:ext cx="350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DIRECTIVE BEHAVIOR</a:t>
            </a:r>
            <a:endParaRPr lang="en-US" dirty="0">
              <a:latin typeface="Arial" charset="0"/>
            </a:endParaRPr>
          </a:p>
        </p:txBody>
      </p:sp>
      <p:sp>
        <p:nvSpPr>
          <p:cNvPr id="470029" name="Text Box 13"/>
          <p:cNvSpPr txBox="1">
            <a:spLocks noChangeArrowheads="1"/>
          </p:cNvSpPr>
          <p:nvPr/>
        </p:nvSpPr>
        <p:spPr bwMode="auto">
          <a:xfrm>
            <a:off x="590550" y="5535613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(Low)</a:t>
            </a:r>
            <a:endParaRPr lang="en-US" dirty="0">
              <a:latin typeface="Arial" charset="0"/>
            </a:endParaRPr>
          </a:p>
        </p:txBody>
      </p:sp>
      <p:sp>
        <p:nvSpPr>
          <p:cNvPr id="470030" name="Text Box 14"/>
          <p:cNvSpPr txBox="1">
            <a:spLocks noChangeArrowheads="1"/>
          </p:cNvSpPr>
          <p:nvPr/>
        </p:nvSpPr>
        <p:spPr bwMode="auto">
          <a:xfrm rot="16196957">
            <a:off x="-798512" y="285908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SUPPORTIVE BEHAVIOR</a:t>
            </a:r>
            <a:endParaRPr lang="en-US" dirty="0">
              <a:latin typeface="Arial" charset="0"/>
            </a:endParaRPr>
          </a:p>
        </p:txBody>
      </p:sp>
      <p:sp>
        <p:nvSpPr>
          <p:cNvPr id="470031" name="Text Box 15"/>
          <p:cNvSpPr txBox="1">
            <a:spLocks noChangeArrowheads="1"/>
          </p:cNvSpPr>
          <p:nvPr/>
        </p:nvSpPr>
        <p:spPr bwMode="auto">
          <a:xfrm>
            <a:off x="590550" y="342900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  <p:sp>
        <p:nvSpPr>
          <p:cNvPr id="470032" name="Text Box 16"/>
          <p:cNvSpPr txBox="1">
            <a:spLocks noChangeArrowheads="1"/>
          </p:cNvSpPr>
          <p:nvPr/>
        </p:nvSpPr>
        <p:spPr bwMode="auto">
          <a:xfrm>
            <a:off x="7772400" y="5629275"/>
            <a:ext cx="106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(High)</a:t>
            </a:r>
            <a:endParaRPr lang="en-US" dirty="0">
              <a:latin typeface="Arial" charset="0"/>
            </a:endParaRPr>
          </a:p>
        </p:txBody>
      </p:sp>
      <p:sp>
        <p:nvSpPr>
          <p:cNvPr id="19474" name="Line 17"/>
          <p:cNvSpPr>
            <a:spLocks noChangeShapeType="1"/>
          </p:cNvSpPr>
          <p:nvPr/>
        </p:nvSpPr>
        <p:spPr bwMode="auto">
          <a:xfrm>
            <a:off x="6629400" y="3352800"/>
            <a:ext cx="22860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Freeform 18"/>
          <p:cNvSpPr>
            <a:spLocks/>
          </p:cNvSpPr>
          <p:nvPr/>
        </p:nvSpPr>
        <p:spPr bwMode="auto">
          <a:xfrm>
            <a:off x="6502400" y="3352800"/>
            <a:ext cx="127000" cy="317500"/>
          </a:xfrm>
          <a:custGeom>
            <a:avLst/>
            <a:gdLst>
              <a:gd name="T0" fmla="*/ 2147483647 w 80"/>
              <a:gd name="T1" fmla="*/ 0 h 200"/>
              <a:gd name="T2" fmla="*/ 0 w 80"/>
              <a:gd name="T3" fmla="*/ 2147483647 h 200"/>
              <a:gd name="T4" fmla="*/ 0 60000 65536"/>
              <a:gd name="T5" fmla="*/ 0 60000 65536"/>
              <a:gd name="T6" fmla="*/ 0 w 80"/>
              <a:gd name="T7" fmla="*/ 0 h 200"/>
              <a:gd name="T8" fmla="*/ 80 w 80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200">
                <a:moveTo>
                  <a:pt x="80" y="0"/>
                </a:moveTo>
                <a:lnTo>
                  <a:pt x="0" y="200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 flipV="1">
            <a:off x="4876800" y="1295400"/>
            <a:ext cx="3048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4876800" y="1371600"/>
            <a:ext cx="1524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 flipV="1">
            <a:off x="3124200" y="3276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 flipH="1" flipV="1">
            <a:off x="3048000" y="2971800"/>
            <a:ext cx="762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0039" name="Text Box 23"/>
          <p:cNvSpPr txBox="1">
            <a:spLocks noChangeArrowheads="1"/>
          </p:cNvSpPr>
          <p:nvPr/>
        </p:nvSpPr>
        <p:spPr bwMode="auto">
          <a:xfrm>
            <a:off x="5029200" y="2554288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S-2</a:t>
            </a:r>
            <a:endParaRPr lang="en-US" dirty="0">
              <a:latin typeface="Arial" charset="0"/>
            </a:endParaRPr>
          </a:p>
        </p:txBody>
      </p:sp>
      <p:sp>
        <p:nvSpPr>
          <p:cNvPr id="470040" name="Text Box 24"/>
          <p:cNvSpPr txBox="1">
            <a:spLocks noChangeArrowheads="1"/>
          </p:cNvSpPr>
          <p:nvPr/>
        </p:nvSpPr>
        <p:spPr bwMode="auto">
          <a:xfrm>
            <a:off x="5989638" y="1139825"/>
            <a:ext cx="21351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COACHING</a:t>
            </a:r>
          </a:p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Direction</a:t>
            </a:r>
          </a:p>
          <a:p>
            <a:pPr algn="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Support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470041" name="Text Box 25"/>
          <p:cNvSpPr txBox="1">
            <a:spLocks noChangeArrowheads="1"/>
          </p:cNvSpPr>
          <p:nvPr/>
        </p:nvSpPr>
        <p:spPr bwMode="auto">
          <a:xfrm>
            <a:off x="4114800" y="2513013"/>
            <a:ext cx="663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S-3</a:t>
            </a:r>
            <a:endParaRPr lang="en-US" dirty="0">
              <a:latin typeface="Arial" charset="0"/>
            </a:endParaRPr>
          </a:p>
        </p:txBody>
      </p:sp>
      <p:sp>
        <p:nvSpPr>
          <p:cNvPr id="470042" name="Text Box 26"/>
          <p:cNvSpPr txBox="1">
            <a:spLocks noChangeArrowheads="1"/>
          </p:cNvSpPr>
          <p:nvPr/>
        </p:nvSpPr>
        <p:spPr bwMode="auto">
          <a:xfrm>
            <a:off x="1600200" y="1141413"/>
            <a:ext cx="221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SUPPORTING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Low Direction</a:t>
            </a:r>
          </a:p>
          <a:p>
            <a:pPr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High Support</a:t>
            </a:r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1752600" y="5864225"/>
            <a:ext cx="1295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6634163" y="5894388"/>
            <a:ext cx="1143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1123950" y="4992688"/>
            <a:ext cx="0" cy="533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30"/>
          <p:cNvSpPr>
            <a:spLocks noChangeShapeType="1"/>
          </p:cNvSpPr>
          <p:nvPr/>
        </p:nvSpPr>
        <p:spPr bwMode="auto">
          <a:xfrm>
            <a:off x="1123950" y="801688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54426BE5-9647-430D-A5CA-BF05C767968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4" name="Rectangle 4"/>
          <p:cNvSpPr>
            <a:spLocks noGrp="1" noChangeArrowheads="1"/>
          </p:cNvSpPr>
          <p:nvPr>
            <p:ph type="title"/>
          </p:nvPr>
        </p:nvSpPr>
        <p:spPr>
          <a:xfrm>
            <a:off x="16367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Delegating (S-4)</a:t>
            </a:r>
          </a:p>
        </p:txBody>
      </p:sp>
      <p:sp>
        <p:nvSpPr>
          <p:cNvPr id="435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6913" y="1819275"/>
            <a:ext cx="809942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Low direction/Low support.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Neither task nor person receives close attention.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 turns over responsibility to follower.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Communication is limited, but two-way.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Direction is limited.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7048DFF1-6DBC-4697-9E82-0E1CE206BBC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962025" y="69850"/>
            <a:ext cx="7210425" cy="131445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OBJECTIVES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95313" y="1587500"/>
            <a:ext cx="8215312" cy="39624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400" dirty="0" smtClean="0"/>
              <a:t>The students will: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Identify two basic leader behaviors.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Identify four leadership styles.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Identify four development levels of followers.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Describe the relationship between development level and leadership style.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Demonstrate diagnostic skills for choosing an appropriate leadership style for a given development level of a follower.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Identify how to provide direction and support to followers and deal with difficulties encountered by followers.</a:t>
            </a:r>
          </a:p>
          <a:p>
            <a:pPr marL="91440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SL-</a:t>
            </a:r>
            <a:fld id="{FA793FAF-7E36-4596-9E72-330E9C5747A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7" name="Group 35"/>
          <p:cNvGrpSpPr>
            <a:grpSpLocks/>
          </p:cNvGrpSpPr>
          <p:nvPr/>
        </p:nvGrpSpPr>
        <p:grpSpPr bwMode="auto">
          <a:xfrm>
            <a:off x="590550" y="531813"/>
            <a:ext cx="8245475" cy="5573712"/>
            <a:chOff x="590550" y="531813"/>
            <a:chExt cx="8245475" cy="5573712"/>
          </a:xfrm>
        </p:grpSpPr>
        <p:sp>
          <p:nvSpPr>
            <p:cNvPr id="21509" name="Line 2"/>
            <p:cNvSpPr>
              <a:spLocks noChangeShapeType="1"/>
            </p:cNvSpPr>
            <p:nvPr/>
          </p:nvSpPr>
          <p:spPr bwMode="auto">
            <a:xfrm>
              <a:off x="1600200" y="1025525"/>
              <a:ext cx="661987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Line 3"/>
            <p:cNvSpPr>
              <a:spLocks noChangeShapeType="1"/>
            </p:cNvSpPr>
            <p:nvPr/>
          </p:nvSpPr>
          <p:spPr bwMode="auto">
            <a:xfrm>
              <a:off x="8220075" y="1025525"/>
              <a:ext cx="0" cy="45720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Line 4"/>
            <p:cNvSpPr>
              <a:spLocks noChangeShapeType="1"/>
            </p:cNvSpPr>
            <p:nvPr/>
          </p:nvSpPr>
          <p:spPr bwMode="auto">
            <a:xfrm flipH="1">
              <a:off x="1600200" y="5611813"/>
              <a:ext cx="661987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Line 5"/>
            <p:cNvSpPr>
              <a:spLocks noChangeShapeType="1"/>
            </p:cNvSpPr>
            <p:nvPr/>
          </p:nvSpPr>
          <p:spPr bwMode="auto">
            <a:xfrm>
              <a:off x="1600200" y="1025525"/>
              <a:ext cx="0" cy="45720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Line 6"/>
            <p:cNvSpPr>
              <a:spLocks noChangeShapeType="1"/>
            </p:cNvSpPr>
            <p:nvPr/>
          </p:nvSpPr>
          <p:spPr bwMode="auto">
            <a:xfrm>
              <a:off x="4800600" y="1025525"/>
              <a:ext cx="0" cy="45720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Line 7"/>
            <p:cNvSpPr>
              <a:spLocks noChangeShapeType="1"/>
            </p:cNvSpPr>
            <p:nvPr/>
          </p:nvSpPr>
          <p:spPr bwMode="auto">
            <a:xfrm>
              <a:off x="1600200" y="3387725"/>
              <a:ext cx="6619875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48" name="Text Box 8"/>
            <p:cNvSpPr txBox="1">
              <a:spLocks noChangeArrowheads="1"/>
            </p:cNvSpPr>
            <p:nvPr/>
          </p:nvSpPr>
          <p:spPr bwMode="auto">
            <a:xfrm>
              <a:off x="5013325" y="3503613"/>
              <a:ext cx="6635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S-1</a:t>
              </a:r>
            </a:p>
          </p:txBody>
        </p:sp>
        <p:sp>
          <p:nvSpPr>
            <p:cNvPr id="471049" name="Text Box 9"/>
            <p:cNvSpPr txBox="1">
              <a:spLocks noChangeArrowheads="1"/>
            </p:cNvSpPr>
            <p:nvPr/>
          </p:nvSpPr>
          <p:spPr bwMode="auto">
            <a:xfrm>
              <a:off x="4800600" y="4416425"/>
              <a:ext cx="2135188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DIRECTING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High Direction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Low Support</a:t>
              </a:r>
            </a:p>
          </p:txBody>
        </p:sp>
        <p:sp>
          <p:nvSpPr>
            <p:cNvPr id="21517" name="Freeform 10"/>
            <p:cNvSpPr>
              <a:spLocks/>
            </p:cNvSpPr>
            <p:nvPr/>
          </p:nvSpPr>
          <p:spPr bwMode="auto">
            <a:xfrm>
              <a:off x="1619250" y="1144588"/>
              <a:ext cx="6629400" cy="3711575"/>
            </a:xfrm>
            <a:custGeom>
              <a:avLst/>
              <a:gdLst>
                <a:gd name="T0" fmla="*/ 0 w 4176"/>
                <a:gd name="T1" fmla="*/ 2147483647 h 2338"/>
                <a:gd name="T2" fmla="*/ 2147483647 w 4176"/>
                <a:gd name="T3" fmla="*/ 2147483647 h 2338"/>
                <a:gd name="T4" fmla="*/ 2147483647 w 4176"/>
                <a:gd name="T5" fmla="*/ 2147483647 h 2338"/>
                <a:gd name="T6" fmla="*/ 2147483647 w 4176"/>
                <a:gd name="T7" fmla="*/ 2147483647 h 2338"/>
                <a:gd name="T8" fmla="*/ 2147483647 w 4176"/>
                <a:gd name="T9" fmla="*/ 2147483647 h 2338"/>
                <a:gd name="T10" fmla="*/ 2147483647 w 4176"/>
                <a:gd name="T11" fmla="*/ 2147483647 h 2338"/>
                <a:gd name="T12" fmla="*/ 2147483647 w 4176"/>
                <a:gd name="T13" fmla="*/ 2147483647 h 2338"/>
                <a:gd name="T14" fmla="*/ 2147483647 w 4176"/>
                <a:gd name="T15" fmla="*/ 2147483647 h 233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76"/>
                <a:gd name="T25" fmla="*/ 0 h 2338"/>
                <a:gd name="T26" fmla="*/ 4176 w 4176"/>
                <a:gd name="T27" fmla="*/ 2338 h 233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76" h="2338">
                  <a:moveTo>
                    <a:pt x="0" y="2265"/>
                  </a:moveTo>
                  <a:cubicBezTo>
                    <a:pt x="54" y="2237"/>
                    <a:pt x="146" y="2338"/>
                    <a:pt x="336" y="2097"/>
                  </a:cubicBezTo>
                  <a:cubicBezTo>
                    <a:pt x="526" y="1856"/>
                    <a:pt x="872" y="1159"/>
                    <a:pt x="1140" y="821"/>
                  </a:cubicBezTo>
                  <a:cubicBezTo>
                    <a:pt x="1408" y="483"/>
                    <a:pt x="1690" y="138"/>
                    <a:pt x="1944" y="69"/>
                  </a:cubicBezTo>
                  <a:cubicBezTo>
                    <a:pt x="2198" y="0"/>
                    <a:pt x="2464" y="217"/>
                    <a:pt x="2664" y="405"/>
                  </a:cubicBezTo>
                  <a:cubicBezTo>
                    <a:pt x="2864" y="593"/>
                    <a:pt x="2991" y="927"/>
                    <a:pt x="3144" y="1197"/>
                  </a:cubicBezTo>
                  <a:cubicBezTo>
                    <a:pt x="3297" y="1467"/>
                    <a:pt x="3408" y="1850"/>
                    <a:pt x="3580" y="2024"/>
                  </a:cubicBezTo>
                  <a:cubicBezTo>
                    <a:pt x="3752" y="2198"/>
                    <a:pt x="4052" y="2197"/>
                    <a:pt x="4176" y="2243"/>
                  </a:cubicBez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8" name="Freeform 11"/>
            <p:cNvSpPr>
              <a:spLocks/>
            </p:cNvSpPr>
            <p:nvPr/>
          </p:nvSpPr>
          <p:spPr bwMode="auto">
            <a:xfrm>
              <a:off x="1600200" y="1606550"/>
              <a:ext cx="6610350" cy="3498850"/>
            </a:xfrm>
            <a:custGeom>
              <a:avLst/>
              <a:gdLst>
                <a:gd name="T0" fmla="*/ 2147483647 w 4164"/>
                <a:gd name="T1" fmla="*/ 2147483647 h 2204"/>
                <a:gd name="T2" fmla="*/ 2147483647 w 4164"/>
                <a:gd name="T3" fmla="*/ 2147483647 h 2204"/>
                <a:gd name="T4" fmla="*/ 2147483647 w 4164"/>
                <a:gd name="T5" fmla="*/ 2147483647 h 2204"/>
                <a:gd name="T6" fmla="*/ 2147483647 w 4164"/>
                <a:gd name="T7" fmla="*/ 2147483647 h 2204"/>
                <a:gd name="T8" fmla="*/ 2147483647 w 4164"/>
                <a:gd name="T9" fmla="*/ 2147483647 h 2204"/>
                <a:gd name="T10" fmla="*/ 2147483647 w 4164"/>
                <a:gd name="T11" fmla="*/ 2147483647 h 2204"/>
                <a:gd name="T12" fmla="*/ 2147483647 w 4164"/>
                <a:gd name="T13" fmla="*/ 2147483647 h 2204"/>
                <a:gd name="T14" fmla="*/ 2147483647 w 4164"/>
                <a:gd name="T15" fmla="*/ 2147483647 h 2204"/>
                <a:gd name="T16" fmla="*/ 2147483647 w 4164"/>
                <a:gd name="T17" fmla="*/ 2147483647 h 2204"/>
                <a:gd name="T18" fmla="*/ 2147483647 w 4164"/>
                <a:gd name="T19" fmla="*/ 2147483647 h 2204"/>
                <a:gd name="T20" fmla="*/ 2147483647 w 4164"/>
                <a:gd name="T21" fmla="*/ 2147483647 h 2204"/>
                <a:gd name="T22" fmla="*/ 2147483647 w 4164"/>
                <a:gd name="T23" fmla="*/ 2147483647 h 2204"/>
                <a:gd name="T24" fmla="*/ 2147483647 w 4164"/>
                <a:gd name="T25" fmla="*/ 2147483647 h 2204"/>
                <a:gd name="T26" fmla="*/ 2147483647 w 4164"/>
                <a:gd name="T27" fmla="*/ 2147483647 h 2204"/>
                <a:gd name="T28" fmla="*/ 2147483647 w 4164"/>
                <a:gd name="T29" fmla="*/ 2147483647 h 2204"/>
                <a:gd name="T30" fmla="*/ 2147483647 w 4164"/>
                <a:gd name="T31" fmla="*/ 2147483647 h 2204"/>
                <a:gd name="T32" fmla="*/ 2147483647 w 4164"/>
                <a:gd name="T33" fmla="*/ 2147483647 h 2204"/>
                <a:gd name="T34" fmla="*/ 2147483647 w 4164"/>
                <a:gd name="T35" fmla="*/ 2147483647 h 2204"/>
                <a:gd name="T36" fmla="*/ 2147483647 w 4164"/>
                <a:gd name="T37" fmla="*/ 2147483647 h 2204"/>
                <a:gd name="T38" fmla="*/ 2147483647 w 4164"/>
                <a:gd name="T39" fmla="*/ 2147483647 h 2204"/>
                <a:gd name="T40" fmla="*/ 0 w 4164"/>
                <a:gd name="T41" fmla="*/ 2147483647 h 220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164"/>
                <a:gd name="T64" fmla="*/ 0 h 2204"/>
                <a:gd name="T65" fmla="*/ 4164 w 4164"/>
                <a:gd name="T66" fmla="*/ 2204 h 220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164" h="2204">
                  <a:moveTo>
                    <a:pt x="4164" y="2204"/>
                  </a:moveTo>
                  <a:cubicBezTo>
                    <a:pt x="4074" y="2188"/>
                    <a:pt x="3730" y="2144"/>
                    <a:pt x="3612" y="2106"/>
                  </a:cubicBezTo>
                  <a:cubicBezTo>
                    <a:pt x="3494" y="2068"/>
                    <a:pt x="3534" y="2084"/>
                    <a:pt x="3456" y="1974"/>
                  </a:cubicBezTo>
                  <a:cubicBezTo>
                    <a:pt x="3378" y="1864"/>
                    <a:pt x="3228" y="1610"/>
                    <a:pt x="3144" y="1446"/>
                  </a:cubicBezTo>
                  <a:cubicBezTo>
                    <a:pt x="3060" y="1282"/>
                    <a:pt x="3030" y="1146"/>
                    <a:pt x="2952" y="990"/>
                  </a:cubicBezTo>
                  <a:cubicBezTo>
                    <a:pt x="2874" y="834"/>
                    <a:pt x="2774" y="646"/>
                    <a:pt x="2676" y="510"/>
                  </a:cubicBezTo>
                  <a:cubicBezTo>
                    <a:pt x="2578" y="374"/>
                    <a:pt x="2462" y="256"/>
                    <a:pt x="2364" y="174"/>
                  </a:cubicBezTo>
                  <a:cubicBezTo>
                    <a:pt x="2266" y="92"/>
                    <a:pt x="2164" y="36"/>
                    <a:pt x="2088" y="18"/>
                  </a:cubicBezTo>
                  <a:cubicBezTo>
                    <a:pt x="2012" y="0"/>
                    <a:pt x="1968" y="18"/>
                    <a:pt x="1908" y="66"/>
                  </a:cubicBezTo>
                  <a:cubicBezTo>
                    <a:pt x="1848" y="114"/>
                    <a:pt x="1782" y="234"/>
                    <a:pt x="1728" y="306"/>
                  </a:cubicBezTo>
                  <a:cubicBezTo>
                    <a:pt x="1674" y="378"/>
                    <a:pt x="1640" y="426"/>
                    <a:pt x="1584" y="498"/>
                  </a:cubicBezTo>
                  <a:cubicBezTo>
                    <a:pt x="1528" y="570"/>
                    <a:pt x="1452" y="662"/>
                    <a:pt x="1392" y="738"/>
                  </a:cubicBezTo>
                  <a:cubicBezTo>
                    <a:pt x="1332" y="814"/>
                    <a:pt x="1272" y="894"/>
                    <a:pt x="1224" y="954"/>
                  </a:cubicBezTo>
                  <a:cubicBezTo>
                    <a:pt x="1176" y="1014"/>
                    <a:pt x="1146" y="1040"/>
                    <a:pt x="1104" y="1098"/>
                  </a:cubicBezTo>
                  <a:cubicBezTo>
                    <a:pt x="1062" y="1156"/>
                    <a:pt x="1020" y="1226"/>
                    <a:pt x="972" y="1302"/>
                  </a:cubicBezTo>
                  <a:cubicBezTo>
                    <a:pt x="924" y="1378"/>
                    <a:pt x="866" y="1472"/>
                    <a:pt x="816" y="1554"/>
                  </a:cubicBezTo>
                  <a:cubicBezTo>
                    <a:pt x="766" y="1636"/>
                    <a:pt x="724" y="1718"/>
                    <a:pt x="672" y="1794"/>
                  </a:cubicBezTo>
                  <a:cubicBezTo>
                    <a:pt x="620" y="1870"/>
                    <a:pt x="554" y="1954"/>
                    <a:pt x="504" y="2010"/>
                  </a:cubicBezTo>
                  <a:cubicBezTo>
                    <a:pt x="454" y="2066"/>
                    <a:pt x="424" y="2102"/>
                    <a:pt x="372" y="2130"/>
                  </a:cubicBezTo>
                  <a:cubicBezTo>
                    <a:pt x="320" y="2158"/>
                    <a:pt x="254" y="2170"/>
                    <a:pt x="192" y="2178"/>
                  </a:cubicBezTo>
                  <a:cubicBezTo>
                    <a:pt x="130" y="2186"/>
                    <a:pt x="32" y="2178"/>
                    <a:pt x="0" y="2178"/>
                  </a:cubicBezTo>
                </a:path>
              </a:pathLst>
            </a:custGeom>
            <a:noFill/>
            <a:ln w="19050" cmpd="sng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9" name="Line 12"/>
            <p:cNvSpPr>
              <a:spLocks noChangeShapeType="1"/>
            </p:cNvSpPr>
            <p:nvPr/>
          </p:nvSpPr>
          <p:spPr bwMode="auto">
            <a:xfrm>
              <a:off x="1752600" y="5864225"/>
              <a:ext cx="12192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53" name="Text Box 13"/>
            <p:cNvSpPr txBox="1">
              <a:spLocks noChangeArrowheads="1"/>
            </p:cNvSpPr>
            <p:nvPr/>
          </p:nvSpPr>
          <p:spPr bwMode="auto">
            <a:xfrm>
              <a:off x="3057525" y="5648325"/>
              <a:ext cx="350361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DIRECTIVE BEHAVIOR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54" name="Text Box 14"/>
            <p:cNvSpPr txBox="1">
              <a:spLocks noChangeArrowheads="1"/>
            </p:cNvSpPr>
            <p:nvPr/>
          </p:nvSpPr>
          <p:spPr bwMode="auto">
            <a:xfrm>
              <a:off x="590550" y="5564188"/>
              <a:ext cx="9953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(Low)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55" name="Text Box 15"/>
            <p:cNvSpPr txBox="1">
              <a:spLocks noChangeArrowheads="1"/>
            </p:cNvSpPr>
            <p:nvPr/>
          </p:nvSpPr>
          <p:spPr bwMode="auto">
            <a:xfrm rot="16196957">
              <a:off x="-798512" y="2959100"/>
              <a:ext cx="38417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SUPPORTIVE BEHAVIOR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56" name="Text Box 16"/>
            <p:cNvSpPr txBox="1">
              <a:spLocks noChangeArrowheads="1"/>
            </p:cNvSpPr>
            <p:nvPr/>
          </p:nvSpPr>
          <p:spPr bwMode="auto">
            <a:xfrm>
              <a:off x="617538" y="531813"/>
              <a:ext cx="107315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(High)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57" name="Text Box 17"/>
            <p:cNvSpPr txBox="1">
              <a:spLocks noChangeArrowheads="1"/>
            </p:cNvSpPr>
            <p:nvPr/>
          </p:nvSpPr>
          <p:spPr bwMode="auto">
            <a:xfrm>
              <a:off x="7772400" y="5643563"/>
              <a:ext cx="106362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(High)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21525" name="Line 18"/>
            <p:cNvSpPr>
              <a:spLocks noChangeShapeType="1"/>
            </p:cNvSpPr>
            <p:nvPr/>
          </p:nvSpPr>
          <p:spPr bwMode="auto">
            <a:xfrm>
              <a:off x="6629400" y="3352800"/>
              <a:ext cx="228600" cy="2286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Freeform 19"/>
            <p:cNvSpPr>
              <a:spLocks/>
            </p:cNvSpPr>
            <p:nvPr/>
          </p:nvSpPr>
          <p:spPr bwMode="auto">
            <a:xfrm>
              <a:off x="6502400" y="3352800"/>
              <a:ext cx="127000" cy="317500"/>
            </a:xfrm>
            <a:custGeom>
              <a:avLst/>
              <a:gdLst>
                <a:gd name="T0" fmla="*/ 2147483647 w 80"/>
                <a:gd name="T1" fmla="*/ 0 h 200"/>
                <a:gd name="T2" fmla="*/ 0 w 80"/>
                <a:gd name="T3" fmla="*/ 2147483647 h 200"/>
                <a:gd name="T4" fmla="*/ 0 60000 65536"/>
                <a:gd name="T5" fmla="*/ 0 60000 65536"/>
                <a:gd name="T6" fmla="*/ 0 w 80"/>
                <a:gd name="T7" fmla="*/ 0 h 200"/>
                <a:gd name="T8" fmla="*/ 80 w 80"/>
                <a:gd name="T9" fmla="*/ 200 h 2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" h="200">
                  <a:moveTo>
                    <a:pt x="80" y="0"/>
                  </a:moveTo>
                  <a:lnTo>
                    <a:pt x="0" y="200"/>
                  </a:lnTo>
                </a:path>
              </a:pathLst>
            </a:custGeom>
            <a:noFill/>
            <a:ln w="28575" cmpd="sng">
              <a:solidFill>
                <a:schemeClr val="bg1"/>
              </a:solidFill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Line 20"/>
            <p:cNvSpPr>
              <a:spLocks noChangeShapeType="1"/>
            </p:cNvSpPr>
            <p:nvPr/>
          </p:nvSpPr>
          <p:spPr bwMode="auto">
            <a:xfrm flipV="1">
              <a:off x="4876800" y="1295400"/>
              <a:ext cx="304800" cy="762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Line 21"/>
            <p:cNvSpPr>
              <a:spLocks noChangeShapeType="1"/>
            </p:cNvSpPr>
            <p:nvPr/>
          </p:nvSpPr>
          <p:spPr bwMode="auto">
            <a:xfrm>
              <a:off x="4876800" y="1371600"/>
              <a:ext cx="152400" cy="3048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Line 22"/>
            <p:cNvSpPr>
              <a:spLocks noChangeShapeType="1"/>
            </p:cNvSpPr>
            <p:nvPr/>
          </p:nvSpPr>
          <p:spPr bwMode="auto">
            <a:xfrm flipV="1">
              <a:off x="3124200" y="3276600"/>
              <a:ext cx="3048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0" name="Line 23"/>
            <p:cNvSpPr>
              <a:spLocks noChangeShapeType="1"/>
            </p:cNvSpPr>
            <p:nvPr/>
          </p:nvSpPr>
          <p:spPr bwMode="auto">
            <a:xfrm flipH="1" flipV="1">
              <a:off x="3048000" y="2971800"/>
              <a:ext cx="76200" cy="3048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064" name="Text Box 24"/>
            <p:cNvSpPr txBox="1">
              <a:spLocks noChangeArrowheads="1"/>
            </p:cNvSpPr>
            <p:nvPr/>
          </p:nvSpPr>
          <p:spPr bwMode="auto">
            <a:xfrm>
              <a:off x="5029200" y="2554288"/>
              <a:ext cx="6635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S-2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65" name="Text Box 25"/>
            <p:cNvSpPr txBox="1">
              <a:spLocks noChangeArrowheads="1"/>
            </p:cNvSpPr>
            <p:nvPr/>
          </p:nvSpPr>
          <p:spPr bwMode="auto">
            <a:xfrm>
              <a:off x="6134100" y="1139825"/>
              <a:ext cx="2135188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COACHING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High Direction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High Support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471066" name="Text Box 26"/>
            <p:cNvSpPr txBox="1">
              <a:spLocks noChangeArrowheads="1"/>
            </p:cNvSpPr>
            <p:nvPr/>
          </p:nvSpPr>
          <p:spPr bwMode="auto">
            <a:xfrm>
              <a:off x="4114800" y="2541588"/>
              <a:ext cx="6635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S-3</a:t>
              </a:r>
              <a:endParaRPr lang="en-US" dirty="0">
                <a:latin typeface="Arial" charset="0"/>
              </a:endParaRPr>
            </a:p>
          </p:txBody>
        </p:sp>
        <p:sp>
          <p:nvSpPr>
            <p:cNvPr id="471067" name="Text Box 27"/>
            <p:cNvSpPr txBox="1">
              <a:spLocks noChangeArrowheads="1"/>
            </p:cNvSpPr>
            <p:nvPr/>
          </p:nvSpPr>
          <p:spPr bwMode="auto">
            <a:xfrm>
              <a:off x="1600200" y="1141413"/>
              <a:ext cx="2219325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SUPPORTING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Low Direction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High Support</a:t>
              </a:r>
            </a:p>
          </p:txBody>
        </p:sp>
        <p:sp>
          <p:nvSpPr>
            <p:cNvPr id="471068" name="Text Box 28"/>
            <p:cNvSpPr txBox="1">
              <a:spLocks noChangeArrowheads="1"/>
            </p:cNvSpPr>
            <p:nvPr/>
          </p:nvSpPr>
          <p:spPr bwMode="auto">
            <a:xfrm>
              <a:off x="4114800" y="3503613"/>
              <a:ext cx="66357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S-4</a:t>
              </a:r>
            </a:p>
          </p:txBody>
        </p:sp>
        <p:sp>
          <p:nvSpPr>
            <p:cNvPr id="471069" name="Text Box 29"/>
            <p:cNvSpPr txBox="1">
              <a:spLocks noChangeArrowheads="1"/>
            </p:cNvSpPr>
            <p:nvPr/>
          </p:nvSpPr>
          <p:spPr bwMode="auto">
            <a:xfrm>
              <a:off x="2619375" y="4416425"/>
              <a:ext cx="2178050" cy="1200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DELEGATING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Low Direction</a:t>
              </a:r>
            </a:p>
            <a:p>
              <a:pPr>
                <a:defRPr/>
              </a:pPr>
              <a:r>
                <a:rPr 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Times New Roman" pitchFamily="18" charset="0"/>
                </a:rPr>
                <a:t>Low Support</a:t>
              </a:r>
              <a:endParaRPr lang="en-US" dirty="0">
                <a:cs typeface="Times New Roman" pitchFamily="18" charset="0"/>
              </a:endParaRPr>
            </a:p>
          </p:txBody>
        </p:sp>
        <p:sp>
          <p:nvSpPr>
            <p:cNvPr id="21537" name="Line 30"/>
            <p:cNvSpPr>
              <a:spLocks noChangeShapeType="1"/>
            </p:cNvSpPr>
            <p:nvPr/>
          </p:nvSpPr>
          <p:spPr bwMode="auto">
            <a:xfrm>
              <a:off x="6629400" y="5878513"/>
              <a:ext cx="12192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8" name="Line 31"/>
            <p:cNvSpPr>
              <a:spLocks noChangeShapeType="1"/>
            </p:cNvSpPr>
            <p:nvPr/>
          </p:nvSpPr>
          <p:spPr bwMode="auto">
            <a:xfrm>
              <a:off x="1123950" y="990600"/>
              <a:ext cx="0" cy="3810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Line 32"/>
            <p:cNvSpPr>
              <a:spLocks noChangeShapeType="1"/>
            </p:cNvSpPr>
            <p:nvPr/>
          </p:nvSpPr>
          <p:spPr bwMode="auto">
            <a:xfrm>
              <a:off x="1123950" y="5097463"/>
              <a:ext cx="0" cy="38100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E2D3EB80-2EF8-4F18-A627-CAC030D21F7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8" name="Rectangle 4"/>
          <p:cNvSpPr>
            <a:spLocks noGrp="1" noChangeArrowheads="1"/>
          </p:cNvSpPr>
          <p:nvPr>
            <p:ph type="title"/>
          </p:nvPr>
        </p:nvSpPr>
        <p:spPr>
          <a:xfrm>
            <a:off x="1897063" y="13970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 of Leadership Styles</a:t>
            </a:r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4063" y="1731963"/>
            <a:ext cx="796131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Styles differ in terms of: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Amount of directive behavior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Amount of supportive behavior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Leader: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Sets goals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Observes performance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Provides feedback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Remains accountable for achievement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232651B7-1698-4FB5-8019-F650D039756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00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Summary of Leadership Styles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1644650"/>
            <a:ext cx="804227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Difference lies in the degree to which the leader engages in these behaviors.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Cautions: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S-1 is directing not dictating.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S-2 is coaching not smothering.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S-3 is supporting not rescuing.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S-4 is delegating not abdicating.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No single best style; each is appropriate at some time.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Best leader can use each style as needed.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61889421-1376-4C58-8A67-8A5BE4A8CCC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99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FOUR STYLES OF LEADERSHIP</a:t>
            </a:r>
          </a:p>
        </p:txBody>
      </p:sp>
      <p:grpSp>
        <p:nvGrpSpPr>
          <p:cNvPr id="24579" name="Group 17"/>
          <p:cNvGrpSpPr>
            <a:grpSpLocks/>
          </p:cNvGrpSpPr>
          <p:nvPr/>
        </p:nvGrpSpPr>
        <p:grpSpPr bwMode="auto">
          <a:xfrm>
            <a:off x="990600" y="1897063"/>
            <a:ext cx="7137400" cy="3886200"/>
            <a:chOff x="624" y="1296"/>
            <a:chExt cx="4496" cy="2448"/>
          </a:xfrm>
        </p:grpSpPr>
        <p:sp>
          <p:nvSpPr>
            <p:cNvPr id="24581" name="Line 3"/>
            <p:cNvSpPr>
              <a:spLocks noChangeShapeType="1"/>
            </p:cNvSpPr>
            <p:nvPr/>
          </p:nvSpPr>
          <p:spPr bwMode="auto">
            <a:xfrm>
              <a:off x="624" y="1296"/>
              <a:ext cx="446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Line 4"/>
            <p:cNvSpPr>
              <a:spLocks noChangeShapeType="1"/>
            </p:cNvSpPr>
            <p:nvPr/>
          </p:nvSpPr>
          <p:spPr bwMode="auto">
            <a:xfrm>
              <a:off x="624" y="3744"/>
              <a:ext cx="446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Line 5"/>
            <p:cNvSpPr>
              <a:spLocks noChangeShapeType="1"/>
            </p:cNvSpPr>
            <p:nvPr/>
          </p:nvSpPr>
          <p:spPr bwMode="auto">
            <a:xfrm>
              <a:off x="624" y="1296"/>
              <a:ext cx="0" cy="244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Line 6"/>
            <p:cNvSpPr>
              <a:spLocks noChangeShapeType="1"/>
            </p:cNvSpPr>
            <p:nvPr/>
          </p:nvSpPr>
          <p:spPr bwMode="auto">
            <a:xfrm>
              <a:off x="5088" y="1296"/>
              <a:ext cx="0" cy="2448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Line 7"/>
            <p:cNvSpPr>
              <a:spLocks noChangeShapeType="1"/>
            </p:cNvSpPr>
            <p:nvPr/>
          </p:nvSpPr>
          <p:spPr bwMode="auto">
            <a:xfrm>
              <a:off x="2784" y="1296"/>
              <a:ext cx="0" cy="244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Line 8"/>
            <p:cNvSpPr>
              <a:spLocks noChangeShapeType="1"/>
            </p:cNvSpPr>
            <p:nvPr/>
          </p:nvSpPr>
          <p:spPr bwMode="auto">
            <a:xfrm>
              <a:off x="624" y="2496"/>
              <a:ext cx="4464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73" name="Text Box 9"/>
            <p:cNvSpPr txBox="1">
              <a:spLocks noChangeArrowheads="1"/>
            </p:cNvSpPr>
            <p:nvPr/>
          </p:nvSpPr>
          <p:spPr bwMode="auto">
            <a:xfrm>
              <a:off x="1091" y="1513"/>
              <a:ext cx="114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Supporting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not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Rescuing</a:t>
              </a:r>
            </a:p>
          </p:txBody>
        </p:sp>
        <p:sp>
          <p:nvSpPr>
            <p:cNvPr id="472074" name="Text Box 10"/>
            <p:cNvSpPr txBox="1">
              <a:spLocks noChangeArrowheads="1"/>
            </p:cNvSpPr>
            <p:nvPr/>
          </p:nvSpPr>
          <p:spPr bwMode="auto">
            <a:xfrm>
              <a:off x="3398" y="1487"/>
              <a:ext cx="1193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Coaching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not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Smothering</a:t>
              </a:r>
            </a:p>
          </p:txBody>
        </p:sp>
        <p:sp>
          <p:nvSpPr>
            <p:cNvPr id="472075" name="Text Box 11"/>
            <p:cNvSpPr txBox="1">
              <a:spLocks noChangeArrowheads="1"/>
            </p:cNvSpPr>
            <p:nvPr/>
          </p:nvSpPr>
          <p:spPr bwMode="auto">
            <a:xfrm>
              <a:off x="2390" y="2185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S-3</a:t>
              </a:r>
            </a:p>
          </p:txBody>
        </p:sp>
        <p:sp>
          <p:nvSpPr>
            <p:cNvPr id="24590" name="Text Box 12"/>
            <p:cNvSpPr txBox="1">
              <a:spLocks noChangeArrowheads="1"/>
            </p:cNvSpPr>
            <p:nvPr/>
          </p:nvSpPr>
          <p:spPr bwMode="auto">
            <a:xfrm>
              <a:off x="4705" y="2207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FFFF"/>
                  </a:solidFill>
                  <a:latin typeface="Arial" charset="0"/>
                </a:rPr>
                <a:t>S-2</a:t>
              </a:r>
              <a:endParaRPr lang="en-US">
                <a:solidFill>
                  <a:srgbClr val="FFFFFF"/>
                </a:solidFill>
                <a:latin typeface="Arial" charset="0"/>
              </a:endParaRPr>
            </a:p>
          </p:txBody>
        </p:sp>
        <p:sp>
          <p:nvSpPr>
            <p:cNvPr id="472077" name="Text Box 13"/>
            <p:cNvSpPr txBox="1">
              <a:spLocks noChangeArrowheads="1"/>
            </p:cNvSpPr>
            <p:nvPr/>
          </p:nvSpPr>
          <p:spPr bwMode="auto">
            <a:xfrm>
              <a:off x="1095" y="2783"/>
              <a:ext cx="1117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Delegating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not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Abdicating</a:t>
              </a:r>
            </a:p>
          </p:txBody>
        </p:sp>
        <p:sp>
          <p:nvSpPr>
            <p:cNvPr id="472078" name="Text Box 14"/>
            <p:cNvSpPr txBox="1">
              <a:spLocks noChangeArrowheads="1"/>
            </p:cNvSpPr>
            <p:nvPr/>
          </p:nvSpPr>
          <p:spPr bwMode="auto">
            <a:xfrm>
              <a:off x="2400" y="3433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S-4</a:t>
              </a:r>
            </a:p>
          </p:txBody>
        </p:sp>
        <p:sp>
          <p:nvSpPr>
            <p:cNvPr id="472079" name="Text Box 15"/>
            <p:cNvSpPr txBox="1">
              <a:spLocks noChangeArrowheads="1"/>
            </p:cNvSpPr>
            <p:nvPr/>
          </p:nvSpPr>
          <p:spPr bwMode="auto">
            <a:xfrm>
              <a:off x="3503" y="2783"/>
              <a:ext cx="956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Directing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not</a:t>
              </a:r>
            </a:p>
            <a:p>
              <a:pPr algn="ctr"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Dictating</a:t>
              </a:r>
            </a:p>
          </p:txBody>
        </p:sp>
        <p:sp>
          <p:nvSpPr>
            <p:cNvPr id="472080" name="Text Box 16"/>
            <p:cNvSpPr txBox="1">
              <a:spLocks noChangeArrowheads="1"/>
            </p:cNvSpPr>
            <p:nvPr/>
          </p:nvSpPr>
          <p:spPr bwMode="auto">
            <a:xfrm>
              <a:off x="4656" y="3433"/>
              <a:ext cx="4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S-1</a:t>
              </a: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51AF0DD1-84C2-41A3-A28A-5CA912621B7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8" name="Rectangle 6"/>
          <p:cNvSpPr>
            <a:spLocks noGrp="1" noChangeArrowheads="1"/>
          </p:cNvSpPr>
          <p:nvPr>
            <p:ph type="title"/>
          </p:nvPr>
        </p:nvSpPr>
        <p:spPr>
          <a:xfrm>
            <a:off x="15351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Diagnosis</a:t>
            </a:r>
          </a:p>
        </p:txBody>
      </p:sp>
      <p:sp>
        <p:nvSpPr>
          <p:cNvPr id="4382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2625" y="1731963"/>
            <a:ext cx="7910513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Predict followers performance by considering: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Past performance.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Self-confidence and enthusiasm.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Development determines most                  appropriate leadership style.</a:t>
            </a:r>
          </a:p>
          <a:p>
            <a:pPr marL="914400">
              <a:spcBef>
                <a:spcPts val="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3C6323D5-F7A8-4D3B-A954-76883CDA9BB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Diagnosis </a:t>
            </a:r>
            <a:r>
              <a:rPr lang="en-US" sz="4000" cap="none" dirty="0" smtClean="0"/>
              <a:t>(cont'd)</a:t>
            </a:r>
            <a:endParaRPr lang="en-US" sz="4000" dirty="0" smtClean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4225" y="1819275"/>
            <a:ext cx="793115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Development level--measure of degree of competence and level of commitment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Competence--function of knowledge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and skills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Commitment--function of confidence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and motivation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581AF660-2368-4767-8FA9-6A8BE0685B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Diagnosis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138" y="1587500"/>
            <a:ext cx="8402637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Four basic development levels: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Development level D-1 = Low competence/High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/>
              <a:t>commitment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Development level D-2 = Some competence/Low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/>
              <a:t>commitment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Development level D-3 = High competence/ Variable commitment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Development level D-4 = High competence/High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/>
              <a:t>commitment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ABC46109-8B69-41AA-9A45-D6B398FAF01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51" name="Rectangle 7"/>
          <p:cNvSpPr>
            <a:spLocks noGrp="1" noChangeArrowheads="1"/>
          </p:cNvSpPr>
          <p:nvPr>
            <p:ph type="title"/>
          </p:nvPr>
        </p:nvSpPr>
        <p:spPr>
          <a:xfrm>
            <a:off x="1882775" y="142875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D-1:  The Enthusiastic Beginner</a:t>
            </a:r>
          </a:p>
        </p:txBody>
      </p:sp>
      <p:sp>
        <p:nvSpPr>
          <p:cNvPr id="441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93713" y="1585913"/>
            <a:ext cx="5907087" cy="45720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Low competence--lack of knowledge/ skills.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High commitment--excitement about new task and/or confidence.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False confidence--Examples: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New recruit.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Veteran with new task.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Followers doing something they have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never done before.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E066F730-827E-44B9-9997-2675314AC4E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4707" y="2282141"/>
            <a:ext cx="22399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2" name="Rectangle 4"/>
          <p:cNvSpPr>
            <a:spLocks noGrp="1" noChangeArrowheads="1"/>
          </p:cNvSpPr>
          <p:nvPr>
            <p:ph type="title"/>
          </p:nvPr>
        </p:nvSpPr>
        <p:spPr>
          <a:xfrm>
            <a:off x="189706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D-2:  The Disillusioned Learner</a:t>
            </a:r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50863" y="1674813"/>
            <a:ext cx="816451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Some competence--task proficiency increased but individual hasn't mastered knowledge and skills.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Low commitment--decrease in self-confidence and/or motivation.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As skills develop, individual realizes involvement.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"The more I know, the more I realize I don't know".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Examples: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Driving pumper instead of car.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Cardiopulmonary resuscitation (CPR) on real person versus dummy.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Veteran learning new computer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3AB822B6-5AFC-429D-A26D-3D666CC7649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8684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D-3:  The Reluctant Contributor</a:t>
            </a:r>
          </a:p>
        </p:txBody>
      </p:sp>
      <p:sp>
        <p:nvSpPr>
          <p:cNvPr id="4433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38175" y="1616075"/>
            <a:ext cx="807720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High competence--individual has mastered required knowledge and skills.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Variable commitment--lacks self-confidence and/or motivation.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Examples: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Veteran does the same task for a long time and loses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interest.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Proficient follower has personal priorities that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conflict with company responsibilities.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Proficient follower still lacks self-confidence.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465E6A46-ED64-4B8F-9FB0-0EA6D2F6D5E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42875"/>
            <a:ext cx="7210425" cy="131445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819275"/>
            <a:ext cx="8345487" cy="3962400"/>
          </a:xfrm>
        </p:spPr>
        <p:txBody>
          <a:bodyPr/>
          <a:lstStyle/>
          <a:p>
            <a:pPr marL="449263"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Introduction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Flexibility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Diagnosis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Matching Your Leadership Style to the Follower's Development Level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Communication</a:t>
            </a:r>
          </a:p>
          <a:p>
            <a:pPr indent="-449263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Summary</a:t>
            </a:r>
          </a:p>
          <a:p>
            <a:pPr marL="914400"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C54169A3-1B47-446A-A246-51E1C7865C4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9706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D-4:  The Peak Performer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3713" y="1689100"/>
            <a:ext cx="822166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High competence--individual has mastered task.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High commitment--a lot of self-confidence and high interest in performing WELL without supervision.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Willing to take on additional responsibility.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Examples: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Anyone who has demonstrated task proficiency and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ability to work well without close supervision.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Self-starter who always demonstrates initiative and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ability to handle responsibility.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F8E59679-5ED2-417B-A485-FC0EE9A0C67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2"/>
          <p:cNvSpPr>
            <a:spLocks noChangeShapeType="1"/>
          </p:cNvSpPr>
          <p:nvPr/>
        </p:nvSpPr>
        <p:spPr bwMode="auto">
          <a:xfrm>
            <a:off x="1357313" y="3498850"/>
            <a:ext cx="0" cy="609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091" name="Text Box 3"/>
          <p:cNvSpPr txBox="1">
            <a:spLocks noChangeArrowheads="1"/>
          </p:cNvSpPr>
          <p:nvPr/>
        </p:nvSpPr>
        <p:spPr bwMode="auto">
          <a:xfrm>
            <a:off x="2708275" y="77788"/>
            <a:ext cx="3875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FOUR LEADERSHIP STYLES</a:t>
            </a:r>
            <a:endParaRPr 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3" name="Line 4"/>
          <p:cNvSpPr>
            <a:spLocks noChangeShapeType="1"/>
          </p:cNvSpPr>
          <p:nvPr/>
        </p:nvSpPr>
        <p:spPr bwMode="auto">
          <a:xfrm>
            <a:off x="1600200" y="2968625"/>
            <a:ext cx="6248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093" name="Text Box 5"/>
          <p:cNvSpPr txBox="1">
            <a:spLocks noChangeArrowheads="1"/>
          </p:cNvSpPr>
          <p:nvPr/>
        </p:nvSpPr>
        <p:spPr bwMode="auto">
          <a:xfrm>
            <a:off x="5013325" y="3157538"/>
            <a:ext cx="463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S-1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3094" name="Text Box 6"/>
          <p:cNvSpPr txBox="1">
            <a:spLocks noChangeArrowheads="1"/>
          </p:cNvSpPr>
          <p:nvPr/>
        </p:nvSpPr>
        <p:spPr bwMode="auto">
          <a:xfrm>
            <a:off x="5280025" y="3552825"/>
            <a:ext cx="13223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DIRECTING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Direction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Support</a:t>
            </a:r>
          </a:p>
        </p:txBody>
      </p:sp>
      <p:sp>
        <p:nvSpPr>
          <p:cNvPr id="32776" name="Freeform 7"/>
          <p:cNvSpPr>
            <a:spLocks/>
          </p:cNvSpPr>
          <p:nvPr/>
        </p:nvSpPr>
        <p:spPr bwMode="auto">
          <a:xfrm>
            <a:off x="1619250" y="449263"/>
            <a:ext cx="6267450" cy="3711575"/>
          </a:xfrm>
          <a:custGeom>
            <a:avLst/>
            <a:gdLst>
              <a:gd name="T0" fmla="*/ 0 w 3948"/>
              <a:gd name="T1" fmla="*/ 2147483647 h 2338"/>
              <a:gd name="T2" fmla="*/ 2147483647 w 3948"/>
              <a:gd name="T3" fmla="*/ 2147483647 h 2338"/>
              <a:gd name="T4" fmla="*/ 2147483647 w 3948"/>
              <a:gd name="T5" fmla="*/ 2147483647 h 2338"/>
              <a:gd name="T6" fmla="*/ 2147483647 w 3948"/>
              <a:gd name="T7" fmla="*/ 2147483647 h 2338"/>
              <a:gd name="T8" fmla="*/ 2147483647 w 3948"/>
              <a:gd name="T9" fmla="*/ 2147483647 h 2338"/>
              <a:gd name="T10" fmla="*/ 2147483647 w 3948"/>
              <a:gd name="T11" fmla="*/ 2147483647 h 2338"/>
              <a:gd name="T12" fmla="*/ 2147483647 w 3948"/>
              <a:gd name="T13" fmla="*/ 2147483647 h 2338"/>
              <a:gd name="T14" fmla="*/ 2147483647 w 3948"/>
              <a:gd name="T15" fmla="*/ 2147483647 h 2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948"/>
              <a:gd name="T25" fmla="*/ 0 h 2338"/>
              <a:gd name="T26" fmla="*/ 3948 w 3948"/>
              <a:gd name="T27" fmla="*/ 2338 h 233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948" h="2338">
                <a:moveTo>
                  <a:pt x="0" y="2265"/>
                </a:moveTo>
                <a:cubicBezTo>
                  <a:pt x="54" y="2237"/>
                  <a:pt x="146" y="2338"/>
                  <a:pt x="336" y="2097"/>
                </a:cubicBezTo>
                <a:cubicBezTo>
                  <a:pt x="526" y="1856"/>
                  <a:pt x="872" y="1159"/>
                  <a:pt x="1140" y="821"/>
                </a:cubicBezTo>
                <a:cubicBezTo>
                  <a:pt x="1408" y="483"/>
                  <a:pt x="1690" y="138"/>
                  <a:pt x="1944" y="69"/>
                </a:cubicBezTo>
                <a:cubicBezTo>
                  <a:pt x="2198" y="0"/>
                  <a:pt x="2464" y="217"/>
                  <a:pt x="2664" y="405"/>
                </a:cubicBezTo>
                <a:cubicBezTo>
                  <a:pt x="2864" y="593"/>
                  <a:pt x="2988" y="915"/>
                  <a:pt x="3144" y="1197"/>
                </a:cubicBezTo>
                <a:cubicBezTo>
                  <a:pt x="3300" y="1479"/>
                  <a:pt x="3466" y="1921"/>
                  <a:pt x="3600" y="2097"/>
                </a:cubicBezTo>
                <a:cubicBezTo>
                  <a:pt x="3734" y="2273"/>
                  <a:pt x="3876" y="2221"/>
                  <a:pt x="3948" y="2253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Freeform 8"/>
          <p:cNvSpPr>
            <a:spLocks/>
          </p:cNvSpPr>
          <p:nvPr/>
        </p:nvSpPr>
        <p:spPr bwMode="auto">
          <a:xfrm>
            <a:off x="1600200" y="955675"/>
            <a:ext cx="6267450" cy="3470275"/>
          </a:xfrm>
          <a:custGeom>
            <a:avLst/>
            <a:gdLst>
              <a:gd name="T0" fmla="*/ 2147483647 w 3948"/>
              <a:gd name="T1" fmla="*/ 2147483647 h 2186"/>
              <a:gd name="T2" fmla="*/ 2147483647 w 3948"/>
              <a:gd name="T3" fmla="*/ 2147483647 h 2186"/>
              <a:gd name="T4" fmla="*/ 2147483647 w 3948"/>
              <a:gd name="T5" fmla="*/ 2147483647 h 2186"/>
              <a:gd name="T6" fmla="*/ 2147483647 w 3948"/>
              <a:gd name="T7" fmla="*/ 2147483647 h 2186"/>
              <a:gd name="T8" fmla="*/ 2147483647 w 3948"/>
              <a:gd name="T9" fmla="*/ 2147483647 h 2186"/>
              <a:gd name="T10" fmla="*/ 2147483647 w 3948"/>
              <a:gd name="T11" fmla="*/ 2147483647 h 2186"/>
              <a:gd name="T12" fmla="*/ 2147483647 w 3948"/>
              <a:gd name="T13" fmla="*/ 2147483647 h 2186"/>
              <a:gd name="T14" fmla="*/ 2147483647 w 3948"/>
              <a:gd name="T15" fmla="*/ 2147483647 h 2186"/>
              <a:gd name="T16" fmla="*/ 2147483647 w 3948"/>
              <a:gd name="T17" fmla="*/ 2147483647 h 2186"/>
              <a:gd name="T18" fmla="*/ 2147483647 w 3948"/>
              <a:gd name="T19" fmla="*/ 2147483647 h 2186"/>
              <a:gd name="T20" fmla="*/ 2147483647 w 3948"/>
              <a:gd name="T21" fmla="*/ 2147483647 h 2186"/>
              <a:gd name="T22" fmla="*/ 2147483647 w 3948"/>
              <a:gd name="T23" fmla="*/ 2147483647 h 2186"/>
              <a:gd name="T24" fmla="*/ 2147483647 w 3948"/>
              <a:gd name="T25" fmla="*/ 2147483647 h 2186"/>
              <a:gd name="T26" fmla="*/ 2147483647 w 3948"/>
              <a:gd name="T27" fmla="*/ 2147483647 h 2186"/>
              <a:gd name="T28" fmla="*/ 2147483647 w 3948"/>
              <a:gd name="T29" fmla="*/ 2147483647 h 2186"/>
              <a:gd name="T30" fmla="*/ 2147483647 w 3948"/>
              <a:gd name="T31" fmla="*/ 2147483647 h 2186"/>
              <a:gd name="T32" fmla="*/ 2147483647 w 3948"/>
              <a:gd name="T33" fmla="*/ 2147483647 h 2186"/>
              <a:gd name="T34" fmla="*/ 2147483647 w 3948"/>
              <a:gd name="T35" fmla="*/ 2147483647 h 2186"/>
              <a:gd name="T36" fmla="*/ 2147483647 w 3948"/>
              <a:gd name="T37" fmla="*/ 2147483647 h 2186"/>
              <a:gd name="T38" fmla="*/ 2147483647 w 3948"/>
              <a:gd name="T39" fmla="*/ 2147483647 h 2186"/>
              <a:gd name="T40" fmla="*/ 0 w 3948"/>
              <a:gd name="T41" fmla="*/ 2147483647 h 21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948"/>
              <a:gd name="T64" fmla="*/ 0 h 2186"/>
              <a:gd name="T65" fmla="*/ 3948 w 3948"/>
              <a:gd name="T66" fmla="*/ 2186 h 21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948" h="2186">
                <a:moveTo>
                  <a:pt x="3948" y="2154"/>
                </a:moveTo>
                <a:cubicBezTo>
                  <a:pt x="3894" y="2146"/>
                  <a:pt x="3694" y="2136"/>
                  <a:pt x="3612" y="2106"/>
                </a:cubicBezTo>
                <a:cubicBezTo>
                  <a:pt x="3530" y="2076"/>
                  <a:pt x="3534" y="2084"/>
                  <a:pt x="3456" y="1974"/>
                </a:cubicBezTo>
                <a:cubicBezTo>
                  <a:pt x="3378" y="1864"/>
                  <a:pt x="3228" y="1610"/>
                  <a:pt x="3144" y="1446"/>
                </a:cubicBezTo>
                <a:cubicBezTo>
                  <a:pt x="3060" y="1282"/>
                  <a:pt x="3030" y="1146"/>
                  <a:pt x="2952" y="990"/>
                </a:cubicBezTo>
                <a:cubicBezTo>
                  <a:pt x="2874" y="834"/>
                  <a:pt x="2774" y="646"/>
                  <a:pt x="2676" y="510"/>
                </a:cubicBezTo>
                <a:cubicBezTo>
                  <a:pt x="2578" y="374"/>
                  <a:pt x="2462" y="256"/>
                  <a:pt x="2364" y="174"/>
                </a:cubicBezTo>
                <a:cubicBezTo>
                  <a:pt x="2266" y="92"/>
                  <a:pt x="2164" y="36"/>
                  <a:pt x="2088" y="18"/>
                </a:cubicBezTo>
                <a:cubicBezTo>
                  <a:pt x="2012" y="0"/>
                  <a:pt x="1968" y="18"/>
                  <a:pt x="1908" y="66"/>
                </a:cubicBezTo>
                <a:cubicBezTo>
                  <a:pt x="1848" y="114"/>
                  <a:pt x="1782" y="234"/>
                  <a:pt x="1728" y="306"/>
                </a:cubicBezTo>
                <a:cubicBezTo>
                  <a:pt x="1674" y="378"/>
                  <a:pt x="1640" y="426"/>
                  <a:pt x="1584" y="498"/>
                </a:cubicBezTo>
                <a:cubicBezTo>
                  <a:pt x="1528" y="570"/>
                  <a:pt x="1452" y="662"/>
                  <a:pt x="1392" y="738"/>
                </a:cubicBezTo>
                <a:cubicBezTo>
                  <a:pt x="1332" y="814"/>
                  <a:pt x="1272" y="894"/>
                  <a:pt x="1224" y="954"/>
                </a:cubicBezTo>
                <a:cubicBezTo>
                  <a:pt x="1176" y="1014"/>
                  <a:pt x="1146" y="1040"/>
                  <a:pt x="1104" y="1098"/>
                </a:cubicBezTo>
                <a:cubicBezTo>
                  <a:pt x="1062" y="1156"/>
                  <a:pt x="1020" y="1226"/>
                  <a:pt x="972" y="1302"/>
                </a:cubicBezTo>
                <a:cubicBezTo>
                  <a:pt x="924" y="1378"/>
                  <a:pt x="866" y="1472"/>
                  <a:pt x="816" y="1554"/>
                </a:cubicBezTo>
                <a:cubicBezTo>
                  <a:pt x="766" y="1636"/>
                  <a:pt x="724" y="1718"/>
                  <a:pt x="672" y="1794"/>
                </a:cubicBezTo>
                <a:cubicBezTo>
                  <a:pt x="620" y="1870"/>
                  <a:pt x="554" y="1954"/>
                  <a:pt x="504" y="2010"/>
                </a:cubicBezTo>
                <a:cubicBezTo>
                  <a:pt x="454" y="2066"/>
                  <a:pt x="424" y="2102"/>
                  <a:pt x="372" y="2130"/>
                </a:cubicBezTo>
                <a:cubicBezTo>
                  <a:pt x="320" y="2158"/>
                  <a:pt x="254" y="2170"/>
                  <a:pt x="192" y="2178"/>
                </a:cubicBezTo>
                <a:cubicBezTo>
                  <a:pt x="130" y="2186"/>
                  <a:pt x="32" y="2178"/>
                  <a:pt x="0" y="2178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097" name="Text Box 9"/>
          <p:cNvSpPr txBox="1">
            <a:spLocks noChangeArrowheads="1"/>
          </p:cNvSpPr>
          <p:nvPr/>
        </p:nvSpPr>
        <p:spPr bwMode="auto">
          <a:xfrm>
            <a:off x="1023938" y="4579938"/>
            <a:ext cx="64293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(Low)</a:t>
            </a:r>
            <a:endParaRPr lang="en-US" sz="1400" dirty="0"/>
          </a:p>
        </p:txBody>
      </p:sp>
      <p:sp>
        <p:nvSpPr>
          <p:cNvPr id="473098" name="Text Box 10"/>
          <p:cNvSpPr txBox="1">
            <a:spLocks noChangeArrowheads="1"/>
          </p:cNvSpPr>
          <p:nvPr/>
        </p:nvSpPr>
        <p:spPr bwMode="auto">
          <a:xfrm rot="16196957">
            <a:off x="162719" y="2159794"/>
            <a:ext cx="233045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SUPPORTIVE BEHAVIOR</a:t>
            </a:r>
            <a:endParaRPr lang="en-US" sz="1400" dirty="0"/>
          </a:p>
        </p:txBody>
      </p:sp>
      <p:sp>
        <p:nvSpPr>
          <p:cNvPr id="473099" name="Text Box 11"/>
          <p:cNvSpPr txBox="1">
            <a:spLocks noChangeArrowheads="1"/>
          </p:cNvSpPr>
          <p:nvPr/>
        </p:nvSpPr>
        <p:spPr bwMode="auto">
          <a:xfrm>
            <a:off x="762000" y="187325"/>
            <a:ext cx="681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(High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>
            <a:off x="6832600" y="2992438"/>
            <a:ext cx="22860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Freeform 13"/>
          <p:cNvSpPr>
            <a:spLocks/>
          </p:cNvSpPr>
          <p:nvPr/>
        </p:nvSpPr>
        <p:spPr bwMode="auto">
          <a:xfrm>
            <a:off x="6677025" y="2933700"/>
            <a:ext cx="127000" cy="317500"/>
          </a:xfrm>
          <a:custGeom>
            <a:avLst/>
            <a:gdLst>
              <a:gd name="T0" fmla="*/ 2147483647 w 80"/>
              <a:gd name="T1" fmla="*/ 0 h 200"/>
              <a:gd name="T2" fmla="*/ 0 w 80"/>
              <a:gd name="T3" fmla="*/ 2147483647 h 200"/>
              <a:gd name="T4" fmla="*/ 0 60000 65536"/>
              <a:gd name="T5" fmla="*/ 0 60000 65536"/>
              <a:gd name="T6" fmla="*/ 0 w 80"/>
              <a:gd name="T7" fmla="*/ 0 h 200"/>
              <a:gd name="T8" fmla="*/ 80 w 80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200">
                <a:moveTo>
                  <a:pt x="80" y="0"/>
                </a:moveTo>
                <a:lnTo>
                  <a:pt x="0" y="200"/>
                </a:lnTo>
              </a:path>
            </a:pathLst>
          </a:custGeom>
          <a:noFill/>
          <a:ln w="28575" cmpd="sng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 flipV="1">
            <a:off x="5051425" y="731838"/>
            <a:ext cx="3048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>
            <a:off x="5051425" y="808038"/>
            <a:ext cx="1524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 flipV="1">
            <a:off x="3124200" y="2682875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 flipH="1" flipV="1">
            <a:off x="3048000" y="2378075"/>
            <a:ext cx="7620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106" name="Text Box 18"/>
          <p:cNvSpPr txBox="1">
            <a:spLocks noChangeArrowheads="1"/>
          </p:cNvSpPr>
          <p:nvPr/>
        </p:nvSpPr>
        <p:spPr bwMode="auto">
          <a:xfrm>
            <a:off x="5029200" y="2379663"/>
            <a:ext cx="463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S-2</a:t>
            </a:r>
            <a:endParaRPr lang="en-US" sz="1400" dirty="0"/>
          </a:p>
        </p:txBody>
      </p:sp>
      <p:sp>
        <p:nvSpPr>
          <p:cNvPr id="473107" name="Text Box 19"/>
          <p:cNvSpPr txBox="1">
            <a:spLocks noChangeArrowheads="1"/>
          </p:cNvSpPr>
          <p:nvPr/>
        </p:nvSpPr>
        <p:spPr bwMode="auto">
          <a:xfrm>
            <a:off x="6134100" y="795338"/>
            <a:ext cx="13223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COACHING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Direction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Support</a:t>
            </a:r>
            <a:endParaRPr lang="en-US" sz="1400" dirty="0"/>
          </a:p>
        </p:txBody>
      </p:sp>
      <p:sp>
        <p:nvSpPr>
          <p:cNvPr id="473108" name="Text Box 20"/>
          <p:cNvSpPr txBox="1">
            <a:spLocks noChangeArrowheads="1"/>
          </p:cNvSpPr>
          <p:nvPr/>
        </p:nvSpPr>
        <p:spPr bwMode="auto">
          <a:xfrm>
            <a:off x="4114800" y="2376488"/>
            <a:ext cx="463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S-3</a:t>
            </a:r>
            <a:endParaRPr lang="en-US" sz="1400" dirty="0"/>
          </a:p>
        </p:txBody>
      </p:sp>
      <p:sp>
        <p:nvSpPr>
          <p:cNvPr id="473109" name="Text Box 21"/>
          <p:cNvSpPr txBox="1">
            <a:spLocks noChangeArrowheads="1"/>
          </p:cNvSpPr>
          <p:nvPr/>
        </p:nvSpPr>
        <p:spPr bwMode="auto">
          <a:xfrm>
            <a:off x="1600200" y="795338"/>
            <a:ext cx="13731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SUPPORTIN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Direction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 Support</a:t>
            </a:r>
          </a:p>
        </p:txBody>
      </p:sp>
      <p:sp>
        <p:nvSpPr>
          <p:cNvPr id="473110" name="Text Box 22"/>
          <p:cNvSpPr txBox="1">
            <a:spLocks noChangeArrowheads="1"/>
          </p:cNvSpPr>
          <p:nvPr/>
        </p:nvSpPr>
        <p:spPr bwMode="auto">
          <a:xfrm>
            <a:off x="4114800" y="3157538"/>
            <a:ext cx="4635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S-4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3111" name="Text Box 23"/>
          <p:cNvSpPr txBox="1">
            <a:spLocks noChangeArrowheads="1"/>
          </p:cNvSpPr>
          <p:nvPr/>
        </p:nvSpPr>
        <p:spPr bwMode="auto">
          <a:xfrm>
            <a:off x="3213100" y="3538538"/>
            <a:ext cx="1347788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DELEGATING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Direction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Support</a:t>
            </a:r>
            <a:endParaRPr lang="en-US" sz="1400" dirty="0"/>
          </a:p>
        </p:txBody>
      </p:sp>
      <p:sp>
        <p:nvSpPr>
          <p:cNvPr id="473112" name="Text Box 24"/>
          <p:cNvSpPr txBox="1">
            <a:spLocks noChangeArrowheads="1"/>
          </p:cNvSpPr>
          <p:nvPr/>
        </p:nvSpPr>
        <p:spPr bwMode="auto">
          <a:xfrm>
            <a:off x="7772400" y="4579938"/>
            <a:ext cx="681038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(High)</a:t>
            </a:r>
            <a:endParaRPr lang="en-US" sz="1400" dirty="0"/>
          </a:p>
        </p:txBody>
      </p:sp>
      <p:sp>
        <p:nvSpPr>
          <p:cNvPr id="32794" name="Line 25"/>
          <p:cNvSpPr>
            <a:spLocks noChangeShapeType="1"/>
          </p:cNvSpPr>
          <p:nvPr/>
        </p:nvSpPr>
        <p:spPr bwMode="auto">
          <a:xfrm>
            <a:off x="1806575" y="4760913"/>
            <a:ext cx="1676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114" name="Text Box 26"/>
          <p:cNvSpPr txBox="1">
            <a:spLocks noChangeArrowheads="1"/>
          </p:cNvSpPr>
          <p:nvPr/>
        </p:nvSpPr>
        <p:spPr bwMode="auto">
          <a:xfrm>
            <a:off x="3808413" y="4627563"/>
            <a:ext cx="21288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DIRECTIVE BEHAVIOR</a:t>
            </a:r>
            <a:endParaRPr lang="en-US" sz="1400" dirty="0"/>
          </a:p>
        </p:txBody>
      </p:sp>
      <p:sp>
        <p:nvSpPr>
          <p:cNvPr id="473115" name="Text Box 27"/>
          <p:cNvSpPr txBox="1">
            <a:spLocks noChangeArrowheads="1"/>
          </p:cNvSpPr>
          <p:nvPr/>
        </p:nvSpPr>
        <p:spPr bwMode="auto">
          <a:xfrm>
            <a:off x="2333625" y="4962525"/>
            <a:ext cx="52197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HIGH		MODERATE		LOW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73116" name="Text Box 28"/>
          <p:cNvSpPr txBox="1">
            <a:spLocks noChangeArrowheads="1"/>
          </p:cNvSpPr>
          <p:nvPr/>
        </p:nvSpPr>
        <p:spPr bwMode="auto">
          <a:xfrm>
            <a:off x="2335213" y="5324475"/>
            <a:ext cx="5080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D-4		D-3	D-2		D-1</a:t>
            </a:r>
          </a:p>
        </p:txBody>
      </p:sp>
      <p:sp>
        <p:nvSpPr>
          <p:cNvPr id="473117" name="Text Box 29"/>
          <p:cNvSpPr txBox="1">
            <a:spLocks noChangeArrowheads="1"/>
          </p:cNvSpPr>
          <p:nvPr/>
        </p:nvSpPr>
        <p:spPr bwMode="auto">
          <a:xfrm>
            <a:off x="1066800" y="5643563"/>
            <a:ext cx="1293813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DEVELOPED</a:t>
            </a:r>
          </a:p>
        </p:txBody>
      </p:sp>
      <p:sp>
        <p:nvSpPr>
          <p:cNvPr id="32799" name="Line 30"/>
          <p:cNvSpPr>
            <a:spLocks noChangeShapeType="1"/>
          </p:cNvSpPr>
          <p:nvPr/>
        </p:nvSpPr>
        <p:spPr bwMode="auto">
          <a:xfrm>
            <a:off x="2881313" y="5819775"/>
            <a:ext cx="3657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119" name="Text Box 31"/>
          <p:cNvSpPr txBox="1">
            <a:spLocks noChangeArrowheads="1"/>
          </p:cNvSpPr>
          <p:nvPr/>
        </p:nvSpPr>
        <p:spPr bwMode="auto">
          <a:xfrm>
            <a:off x="6613525" y="5641975"/>
            <a:ext cx="13636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DEVELOPING</a:t>
            </a:r>
          </a:p>
        </p:txBody>
      </p:sp>
      <p:sp>
        <p:nvSpPr>
          <p:cNvPr id="32801" name="Line 32"/>
          <p:cNvSpPr>
            <a:spLocks noChangeShapeType="1"/>
          </p:cNvSpPr>
          <p:nvPr/>
        </p:nvSpPr>
        <p:spPr bwMode="auto">
          <a:xfrm>
            <a:off x="3352800" y="5087938"/>
            <a:ext cx="0" cy="609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Line 33"/>
          <p:cNvSpPr>
            <a:spLocks noChangeShapeType="1"/>
          </p:cNvSpPr>
          <p:nvPr/>
        </p:nvSpPr>
        <p:spPr bwMode="auto">
          <a:xfrm>
            <a:off x="6019800" y="5083175"/>
            <a:ext cx="0" cy="609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3122" name="Text Box 34"/>
          <p:cNvSpPr txBox="1">
            <a:spLocks noChangeArrowheads="1"/>
          </p:cNvSpPr>
          <p:nvPr/>
        </p:nvSpPr>
        <p:spPr bwMode="auto">
          <a:xfrm>
            <a:off x="2878138" y="5873750"/>
            <a:ext cx="3789362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DEVELOPMENT LEVEL OF FOLLOWER(S)</a:t>
            </a:r>
          </a:p>
        </p:txBody>
      </p:sp>
      <p:sp>
        <p:nvSpPr>
          <p:cNvPr id="32804" name="Line 35"/>
          <p:cNvSpPr>
            <a:spLocks noChangeShapeType="1"/>
          </p:cNvSpPr>
          <p:nvPr/>
        </p:nvSpPr>
        <p:spPr bwMode="auto">
          <a:xfrm>
            <a:off x="4876800" y="417513"/>
            <a:ext cx="0" cy="419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5" name="Line 36"/>
          <p:cNvSpPr>
            <a:spLocks noChangeShapeType="1"/>
          </p:cNvSpPr>
          <p:nvPr/>
        </p:nvSpPr>
        <p:spPr bwMode="auto">
          <a:xfrm>
            <a:off x="6067425" y="4778375"/>
            <a:ext cx="1676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Line 37"/>
          <p:cNvSpPr>
            <a:spLocks noChangeShapeType="1"/>
          </p:cNvSpPr>
          <p:nvPr/>
        </p:nvSpPr>
        <p:spPr bwMode="auto">
          <a:xfrm>
            <a:off x="1371600" y="685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SL-</a:t>
            </a:r>
            <a:fld id="{4F756D0B-CAF4-48F9-A98E-18A9FB9499E6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09713" y="230188"/>
            <a:ext cx="7634287" cy="11430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Matching Your Leadership Style TO THE FOLLOWER'S DEVELOPMENT LEVEL</a:t>
            </a:r>
          </a:p>
        </p:txBody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935163"/>
            <a:ext cx="817880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Directing (S-1) most appropriate for those who: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Lack competence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Need direction and supervision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Coaching (S-2) most appropriate for those who: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Have some competence but…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Still need direction and supervision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Need positive reinforcement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Need some involvement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F0DBDE9E-39C8-4123-9DCD-08F3A9A3D26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888" y="230188"/>
            <a:ext cx="7145337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Matching Your Leadership Style TO THE FOLLOWER'S DEVELOPMENT LEVEL (</a:t>
            </a:r>
            <a:r>
              <a:rPr lang="en-US" sz="2400" cap="none" dirty="0" smtClean="0"/>
              <a:t>cont'd</a:t>
            </a:r>
            <a:r>
              <a:rPr lang="en-US" sz="2400" dirty="0" smtClean="0"/>
              <a:t>)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819275"/>
            <a:ext cx="803275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Supporting (S-3) most appropriate for those who: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Mastered required knowledge and skills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Lack self-confidence and need support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Lack motivation and need opportunity for greater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involvement in </a:t>
            </a:r>
            <a:r>
              <a:rPr lang="en-US" sz="2400" dirty="0" err="1" smtClean="0"/>
              <a:t>decisionmaking</a:t>
            </a:r>
            <a:endParaRPr lang="en-US" sz="240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Delegating (S-4) most appropriate for those who: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Perform well without supervision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Have confidence in own ability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Are highly motivated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E6BB39F1-7FA8-4200-9B21-48A6CE6D294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9888" y="215900"/>
            <a:ext cx="7129462" cy="114300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Matching Your Leadership Style to the follower's development level (</a:t>
            </a:r>
            <a:r>
              <a:rPr lang="en-US" sz="2400" cap="none" dirty="0" smtClean="0"/>
              <a:t>cont'd</a:t>
            </a:r>
            <a:r>
              <a:rPr lang="en-US" sz="2400" dirty="0" smtClean="0"/>
              <a:t>)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8513" y="1906588"/>
            <a:ext cx="791686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 smtClean="0"/>
              <a:t>Key concepts: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Development level of an individual must be assessed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2400" dirty="0" smtClean="0"/>
              <a:t>with specific task in mind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Development level varies from task to task</a:t>
            </a:r>
          </a:p>
          <a:p>
            <a:pPr lvl="1">
              <a:spcBef>
                <a:spcPts val="0"/>
              </a:spcBef>
              <a:defRPr/>
            </a:pPr>
            <a:r>
              <a:rPr lang="en-US" sz="2400" dirty="0" smtClean="0"/>
              <a:t> Decline in performance--move to previous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47DF71B0-8921-4545-8AA2-040042E5D5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68463"/>
            <a:ext cx="7348538" cy="3687762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 SL.1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Analyzing Leadership Styles</a:t>
            </a:r>
            <a:r>
              <a:rPr lang="en-US" sz="40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F3CDAAD1-7660-4DE3-B5C7-4349ADC398E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1785938"/>
            <a:ext cx="7232650" cy="3671887"/>
          </a:xfrm>
        </p:spPr>
        <p:txBody>
          <a:bodyPr/>
          <a:lstStyle/>
          <a:p>
            <a:pPr>
              <a:defRPr/>
            </a:pP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Activity SL.2</a:t>
            </a:r>
            <a:b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Developing Diagnostic Skills</a:t>
            </a:r>
            <a:r>
              <a:rPr lang="en-US" sz="4000" i="1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4000" i="1" cap="none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cap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14151927-44F6-4F5E-A2FB-11A018ADAC2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7" name="Rectangle 5"/>
          <p:cNvSpPr>
            <a:spLocks noGrp="1" noChangeArrowheads="1"/>
          </p:cNvSpPr>
          <p:nvPr>
            <p:ph type="title"/>
          </p:nvPr>
        </p:nvSpPr>
        <p:spPr>
          <a:xfrm>
            <a:off x="1622425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</a:t>
            </a:r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52463" y="1746250"/>
            <a:ext cx="806291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"Situational Leadership is not something you do to people, it's something you do with people!"  (Blanchard) 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Important follower understands style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choice.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Otherwise, follower may resent being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treated differently from peers.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03922512-F345-48F5-BDB0-A44F0F7DA39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Communication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688" y="1703388"/>
            <a:ext cx="4616450" cy="45720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Share your knowledge of situational leadership with each follower: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Nothing negative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about D-1 or D-2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Purpose of assessment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is to help person perform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at peak potential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83C5D325-1635-4C51-995B-3938D7DEB22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5707" y="1959656"/>
            <a:ext cx="31623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1666875"/>
            <a:ext cx="7448550" cy="41148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Make sure task assignments </a:t>
            </a:r>
            <a:r>
              <a:rPr lang="en-US" sz="3200" smtClean="0"/>
              <a:t>are </a:t>
            </a:r>
            <a:r>
              <a:rPr lang="en-US" sz="3200" cap="all" smtClean="0"/>
              <a:t>smart</a:t>
            </a:r>
            <a:endParaRPr lang="en-US" sz="3200" dirty="0" smtClean="0"/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S--Specific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M--Measurable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A--Attainable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R--Relevant (appropriate)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T--Trackable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F937DF76-9665-4E90-91F8-9B397581E0F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2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Introduction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1600200"/>
            <a:ext cx="848995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The importance of leadership.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Influencing others toward achievement of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organizational goals. 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sz="3200" dirty="0" smtClean="0"/>
              <a:t> Dynamic and effective leadership.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sz="3200" dirty="0" smtClean="0"/>
              <a:t> Dynamic leaders responsive to changing </a:t>
            </a:r>
          </a:p>
          <a:p>
            <a:pPr marL="466725" lvl="1" indent="-1588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needs.</a:t>
            </a:r>
          </a:p>
          <a:p>
            <a:pPr marL="466725" lvl="1" indent="-1588">
              <a:spcBef>
                <a:spcPts val="0"/>
              </a:spcBef>
              <a:defRPr/>
            </a:pPr>
            <a:r>
              <a:rPr lang="en-US" sz="3200" dirty="0" smtClean="0"/>
              <a:t> Effective leaders work at accomplishing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goals.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6A7F6250-6A6A-464F-B66A-CFE131319EB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6" name="Rectangle 12"/>
          <p:cNvSpPr>
            <a:spLocks noGrp="1" noChangeArrowheads="1"/>
          </p:cNvSpPr>
          <p:nvPr>
            <p:ph type="title"/>
          </p:nvPr>
        </p:nvSpPr>
        <p:spPr>
          <a:xfrm>
            <a:off x="16510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51597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493713" y="1819275"/>
            <a:ext cx="815657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Agreement on development level and leadership style: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Communicate direction and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support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Remain flexible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BB5D435F-2747-492B-882A-328FBEB5E4D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819275"/>
            <a:ext cx="796131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If difficulties arise, identify the problem area(s):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Competence problem?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Commitment problem?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 smtClean="0"/>
              <a:t>-- Related to self-confidence?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 smtClean="0"/>
              <a:t>-- Related to motivation?</a:t>
            </a:r>
          </a:p>
          <a:p>
            <a:pPr lvl="1">
              <a:spcBef>
                <a:spcPts val="0"/>
              </a:spcBef>
              <a:defRPr/>
            </a:pPr>
            <a:endParaRPr lang="en-US" sz="3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2917F404-E969-479A-8392-D2BDD167E29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0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2463" y="1819275"/>
            <a:ext cx="8062912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For competence problems, provide: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Training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Proper orientation to the task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More observation of performance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Specific feedback on outcomes and/or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expectations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45AB6F93-A0EF-4FF0-8958-D2FBDF4E4FC8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4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888" y="1689100"/>
            <a:ext cx="8091487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For motivation problems, provide: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Positive reinforcement of desired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behavior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Supportive listening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Better rewards for acceptable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performance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More serious consequences for negative </a:t>
            </a:r>
          </a:p>
          <a:p>
            <a:pPr lvl="1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sz="3200" dirty="0" smtClean="0"/>
              <a:t>performance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55FDD61B-9E32-47BB-B80C-49F6864BAFF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Communication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1878013"/>
            <a:ext cx="784542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For confidence problems, provide: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Reassurance and support for successes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Encouragement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Positive feedback for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3E3EFD1C-7CB9-4FFD-9067-621729B5A7B9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8138" y="128588"/>
            <a:ext cx="6215062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Summary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4225" y="1819275"/>
            <a:ext cx="7924800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Clear definition of task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Diagnose development level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Match development level with leadership style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Deliver style with balance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Evaluate effectiveness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43F761F8-B40F-404B-9AF5-2B11CD0956E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813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Remember…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2197100"/>
            <a:ext cx="8148637" cy="39624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3200" dirty="0" smtClean="0"/>
              <a:t>"Everyone has peak performance potential. You just need to know where they're coming from and meet them there."  (Blanchard)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7C36DD76-851F-416F-B1D4-938C3B4CBC6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46200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Introduction (</a:t>
            </a:r>
            <a:r>
              <a:rPr lang="en-US" sz="4000" cap="none" dirty="0" smtClean="0"/>
              <a:t>cont'd)</a:t>
            </a:r>
            <a:endParaRPr lang="en-US" sz="4000" dirty="0" smtClean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819275"/>
            <a:ext cx="820737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Leadership style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The way you supervise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Autocratic or laissez faire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"Either/Or" approach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--</a:t>
            </a:r>
            <a:r>
              <a:rPr lang="en-US" sz="3200" dirty="0" smtClean="0"/>
              <a:t> Either task is most important</a:t>
            </a:r>
          </a:p>
          <a:p>
            <a:pPr lvl="2">
              <a:spcBef>
                <a:spcPts val="0"/>
              </a:spcBef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--</a:t>
            </a:r>
            <a:r>
              <a:rPr lang="en-US" sz="3200" dirty="0" smtClean="0"/>
              <a:t> Or people are most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9F3E524B-8DDA-4B2E-BFC4-72B76A757C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4775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Introduction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819275"/>
            <a:ext cx="8004175" cy="3962400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Either/Or approach simply doesn't work.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No one style is always appropriate.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Task needs more attention.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Person and task require equal attention.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Person needs more attention.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/>
              <a:t> Neither require much attention.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C577D2BF-7CBD-406A-A1D1-714104B7C3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36713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Introduction (</a:t>
            </a:r>
            <a:r>
              <a:rPr lang="en-US" cap="none" dirty="0" smtClean="0"/>
              <a:t>cont'd</a:t>
            </a:r>
            <a:r>
              <a:rPr lang="en-US" dirty="0" smtClean="0"/>
              <a:t>)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0850" y="1644650"/>
            <a:ext cx="4672013" cy="39624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Situational leadership requires three basic skills: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Flexibility:  ability to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change leadership style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Diagnosis:  ability to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accurately assess needs</a:t>
            </a:r>
          </a:p>
          <a:p>
            <a:pPr lvl="1" indent="0">
              <a:spcBef>
                <a:spcPts val="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Communication: 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ability to reach mutual  </a:t>
            </a:r>
          </a:p>
          <a:p>
            <a:pPr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understanding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D041B569-E9D3-4D2D-A70A-33362A3BDD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8082" y="2632528"/>
            <a:ext cx="3581400" cy="280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2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375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Flexibility</a:t>
            </a:r>
          </a:p>
        </p:txBody>
      </p:sp>
      <p:sp>
        <p:nvSpPr>
          <p:cNvPr id="4270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4063" y="1644650"/>
            <a:ext cx="7961312" cy="4422775"/>
          </a:xfrm>
        </p:spPr>
        <p:txBody>
          <a:bodyPr/>
          <a:lstStyle/>
          <a:p>
            <a:pPr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Four basic styles: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Directing (S-1)</a:t>
            </a:r>
          </a:p>
          <a:p>
            <a:pPr marL="914400"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Specific instructions; close supervision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Coaching (S-2)</a:t>
            </a:r>
          </a:p>
          <a:p>
            <a:pPr marL="914400"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Close supervision; explains and praises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/>
              <a:t> Supporting (S-3)</a:t>
            </a:r>
          </a:p>
          <a:p>
            <a:pPr marL="914400"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Facilitates and supports; shares responsibility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Delegating (S-4)</a:t>
            </a:r>
          </a:p>
          <a:p>
            <a:pPr marL="914400" lvl="1" indent="0">
              <a:spcBef>
                <a:spcPts val="0"/>
              </a:spcBef>
              <a:buFont typeface="Times New Roman" pitchFamily="18" charset="0"/>
              <a:buNone/>
              <a:defRPr/>
            </a:pPr>
            <a:r>
              <a:rPr lang="en-US" dirty="0" smtClean="0">
                <a:solidFill>
                  <a:srgbClr val="FFFF00"/>
                </a:solidFill>
              </a:rPr>
              <a:t>--</a:t>
            </a:r>
            <a:r>
              <a:rPr lang="en-US" dirty="0" smtClean="0"/>
              <a:t> Responsibility turned over to follower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4F7A0B8F-F2DA-4D4F-B4EF-AB7B5D2A85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45" name="Rectangle 13"/>
          <p:cNvSpPr>
            <a:spLocks noGrp="1" noChangeArrowheads="1"/>
          </p:cNvSpPr>
          <p:nvPr>
            <p:ph type="title"/>
          </p:nvPr>
        </p:nvSpPr>
        <p:spPr>
          <a:xfrm>
            <a:off x="1563688" y="171450"/>
            <a:ext cx="68580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Flexibility (</a:t>
            </a:r>
            <a:r>
              <a:rPr lang="en-US" sz="4000" cap="none" dirty="0" smtClean="0"/>
              <a:t>cont'd</a:t>
            </a:r>
            <a:r>
              <a:rPr lang="en-US" sz="4000" dirty="0" smtClean="0"/>
              <a:t>)</a:t>
            </a:r>
          </a:p>
        </p:txBody>
      </p:sp>
      <p:sp>
        <p:nvSpPr>
          <p:cNvPr id="428046" name="Rectangle 14"/>
          <p:cNvSpPr>
            <a:spLocks noGrp="1" noChangeArrowheads="1"/>
          </p:cNvSpPr>
          <p:nvPr>
            <p:ph type="body" sz="half" idx="1"/>
          </p:nvPr>
        </p:nvSpPr>
        <p:spPr>
          <a:xfrm>
            <a:off x="642938" y="1819275"/>
            <a:ext cx="3648075" cy="39624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Two types of leader behavior: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Direct</a:t>
            </a:r>
          </a:p>
          <a:p>
            <a:pPr lvl="1">
              <a:spcBef>
                <a:spcPts val="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Supportive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SL-</a:t>
            </a:r>
            <a:fld id="{606388D4-A906-4B90-9C5C-E2D38BC11CC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6760" y="2077810"/>
            <a:ext cx="4213225" cy="281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EDC403B6402B4A94AF905BFBE0BED0" ma:contentTypeVersion="4" ma:contentTypeDescription="Create a new document." ma:contentTypeScope="" ma:versionID="89eb6dd4aa3e4d6b7bba1bf1ed42da1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1061B03-4F1B-4E22-A847-2E7FE0B3F5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3565C4-B18E-4D02-9DF9-9E04D3BD44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9907574-3911-492E-9594-240F8811D43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1761</Words>
  <Application>Microsoft Office PowerPoint</Application>
  <PresentationFormat>On-screen Show (4:3)</PresentationFormat>
  <Paragraphs>423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Default Design</vt:lpstr>
      <vt:lpstr>Leadership III for Fire and EMS:  Strategies for Supervisory Success</vt:lpstr>
      <vt:lpstr>OBJECTIVES</vt:lpstr>
      <vt:lpstr>OVERVIEW</vt:lpstr>
      <vt:lpstr>Introduction</vt:lpstr>
      <vt:lpstr>Introduction (cont'd)</vt:lpstr>
      <vt:lpstr>Introduction (cont'd)</vt:lpstr>
      <vt:lpstr>Introduction (cont'd)</vt:lpstr>
      <vt:lpstr>Flexibility</vt:lpstr>
      <vt:lpstr>Flexibility (cont'd)</vt:lpstr>
      <vt:lpstr>Flexibility (cont'd)</vt:lpstr>
      <vt:lpstr>Flexibility (cont'd)</vt:lpstr>
      <vt:lpstr>Flexibility (cont'd)</vt:lpstr>
      <vt:lpstr>Directing (S-1)</vt:lpstr>
      <vt:lpstr>Slide 14</vt:lpstr>
      <vt:lpstr>Coaching (S-2)</vt:lpstr>
      <vt:lpstr>Slide 16</vt:lpstr>
      <vt:lpstr>Supporting (S-3)</vt:lpstr>
      <vt:lpstr>Slide 18</vt:lpstr>
      <vt:lpstr>Delegating (S-4)</vt:lpstr>
      <vt:lpstr>Slide 20</vt:lpstr>
      <vt:lpstr>Summary of Leadership Styles</vt:lpstr>
      <vt:lpstr>Summary of Leadership Styles (cont'd)</vt:lpstr>
      <vt:lpstr>FOUR STYLES OF LEADERSHIP</vt:lpstr>
      <vt:lpstr>Diagnosis</vt:lpstr>
      <vt:lpstr>Diagnosis (cont'd)</vt:lpstr>
      <vt:lpstr>Diagnosis (cont'd)</vt:lpstr>
      <vt:lpstr>D-1:  The Enthusiastic Beginner</vt:lpstr>
      <vt:lpstr>D-2:  The Disillusioned Learner</vt:lpstr>
      <vt:lpstr>D-3:  The Reluctant Contributor</vt:lpstr>
      <vt:lpstr>D-4:  The Peak Performer</vt:lpstr>
      <vt:lpstr>Slide 31</vt:lpstr>
      <vt:lpstr>Matching Your Leadership Style TO THE FOLLOWER'S DEVELOPMENT LEVEL</vt:lpstr>
      <vt:lpstr>Matching Your Leadership Style TO THE FOLLOWER'S DEVELOPMENT LEVEL (cont'd)</vt:lpstr>
      <vt:lpstr>Matching Your Leadership Style to the follower's development level (cont'd)</vt:lpstr>
      <vt:lpstr>Activity  SL.1 Analyzing Leadership Styles </vt:lpstr>
      <vt:lpstr>Activity SL.2 Developing Diagnostic Skills </vt:lpstr>
      <vt:lpstr>Communication</vt:lpstr>
      <vt:lpstr>Communication (cont'd)</vt:lpstr>
      <vt:lpstr>Communication (cont'd)</vt:lpstr>
      <vt:lpstr>Communication (cont'd)</vt:lpstr>
      <vt:lpstr>Communication (cont'd)</vt:lpstr>
      <vt:lpstr>Communication (cont'd)</vt:lpstr>
      <vt:lpstr>Communication (cont'd)</vt:lpstr>
      <vt:lpstr>Communication (cont'd)</vt:lpstr>
      <vt:lpstr>Summary</vt:lpstr>
      <vt:lpstr>Remember…</vt:lpstr>
    </vt:vector>
  </TitlesOfParts>
  <Company>NETC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</dc:title>
  <dc:creator>Kathleen Marie McRorie</dc:creator>
  <cp:lastModifiedBy>jvanover</cp:lastModifiedBy>
  <cp:revision>186</cp:revision>
  <cp:lastPrinted>1998-08-24T18:40:58Z</cp:lastPrinted>
  <dcterms:created xsi:type="dcterms:W3CDTF">1998-08-24T14:05:34Z</dcterms:created>
  <dcterms:modified xsi:type="dcterms:W3CDTF">2010-06-25T18:00:08Z</dcterms:modified>
</cp:coreProperties>
</file>